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Bernoru" charset="1" panose="00000A00000000000000"/>
      <p:regular r:id="rId19"/>
    </p:embeddedFont>
    <p:embeddedFont>
      <p:font typeface="Nunito Bold" charset="1" panose="00000800000000000000"/>
      <p:regular r:id="rId20"/>
    </p:embeddedFont>
    <p:embeddedFont>
      <p:font typeface="Nunito" charset="1" panose="00000500000000000000"/>
      <p:regular r:id="rId21"/>
    </p:embeddedFont>
    <p:embeddedFont>
      <p:font typeface="Josefin Sans Bold" charset="1" panose="00000000000000000000"/>
      <p:regular r:id="rId22"/>
    </p:embeddedFont>
    <p:embeddedFont>
      <p:font typeface="Prata" charset="1" panose="00000500000000000000"/>
      <p:regular r:id="rId23"/>
    </p:embeddedFont>
    <p:embeddedFont>
      <p:font typeface="Open Sauce" charset="1" panose="00000500000000000000"/>
      <p:regular r:id="rId24"/>
    </p:embeddedFont>
    <p:embeddedFont>
      <p:font typeface="Canva Sans" charset="1" panose="020B0503030501040103"/>
      <p:regular r:id="rId25"/>
    </p:embeddedFont>
    <p:embeddedFont>
      <p:font typeface="Canva Sans Bold" charset="1" panose="020B0803030501040103"/>
      <p:regular r:id="rId26"/>
    </p:embeddedFont>
    <p:embeddedFont>
      <p:font typeface="Canva Student Font" charset="1" panose="00000000000000000000"/>
      <p:regular r:id="rId27"/>
    </p:embeddedFont>
    <p:embeddedFont>
      <p:font typeface="Amatic SC Bold" charset="1" panose="000008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5.png" Type="http://schemas.openxmlformats.org/officeDocument/2006/relationships/image"/><Relationship Id="rId4"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AutoShape 2" id="2"/>
          <p:cNvSpPr/>
          <p:nvPr/>
        </p:nvSpPr>
        <p:spPr>
          <a:xfrm rot="0">
            <a:off x="0" y="0"/>
            <a:ext cx="18288000" cy="1204541"/>
          </a:xfrm>
          <a:prstGeom prst="rect">
            <a:avLst/>
          </a:prstGeom>
          <a:solidFill>
            <a:srgbClr val="E9BB51"/>
          </a:solidFill>
        </p:spPr>
      </p:sp>
      <p:sp>
        <p:nvSpPr>
          <p:cNvPr name="Freeform 3" id="3"/>
          <p:cNvSpPr/>
          <p:nvPr/>
        </p:nvSpPr>
        <p:spPr>
          <a:xfrm flipH="false" flipV="false" rot="0">
            <a:off x="8109765" y="7747508"/>
            <a:ext cx="637769" cy="637769"/>
          </a:xfrm>
          <a:custGeom>
            <a:avLst/>
            <a:gdLst/>
            <a:ahLst/>
            <a:cxnLst/>
            <a:rect r="r" b="b" t="t" l="l"/>
            <a:pathLst>
              <a:path h="637769" w="637769">
                <a:moveTo>
                  <a:pt x="0" y="0"/>
                </a:moveTo>
                <a:lnTo>
                  <a:pt x="637769" y="0"/>
                </a:lnTo>
                <a:lnTo>
                  <a:pt x="637769" y="637769"/>
                </a:lnTo>
                <a:lnTo>
                  <a:pt x="0" y="6377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0" y="9677145"/>
            <a:ext cx="18288000" cy="609855"/>
          </a:xfrm>
          <a:prstGeom prst="rect">
            <a:avLst/>
          </a:prstGeom>
          <a:solidFill>
            <a:srgbClr val="E9BB51"/>
          </a:solidFill>
        </p:spPr>
      </p:sp>
      <p:sp>
        <p:nvSpPr>
          <p:cNvPr name="Freeform 5" id="5"/>
          <p:cNvSpPr/>
          <p:nvPr/>
        </p:nvSpPr>
        <p:spPr>
          <a:xfrm flipH="true" flipV="false" rot="0">
            <a:off x="709816" y="2238388"/>
            <a:ext cx="6545718" cy="6283889"/>
          </a:xfrm>
          <a:custGeom>
            <a:avLst/>
            <a:gdLst/>
            <a:ahLst/>
            <a:cxnLst/>
            <a:rect r="r" b="b" t="t" l="l"/>
            <a:pathLst>
              <a:path h="6283889" w="6545718">
                <a:moveTo>
                  <a:pt x="6545717" y="0"/>
                </a:moveTo>
                <a:lnTo>
                  <a:pt x="0" y="0"/>
                </a:lnTo>
                <a:lnTo>
                  <a:pt x="0" y="6283889"/>
                </a:lnTo>
                <a:lnTo>
                  <a:pt x="6545717" y="6283889"/>
                </a:lnTo>
                <a:lnTo>
                  <a:pt x="6545717" y="0"/>
                </a:lnTo>
                <a:close/>
              </a:path>
            </a:pathLst>
          </a:custGeom>
          <a:blipFill>
            <a:blip r:embed="rId4"/>
            <a:stretch>
              <a:fillRect l="0" t="0" r="0" b="0"/>
            </a:stretch>
          </a:blipFill>
        </p:spPr>
      </p:sp>
      <p:sp>
        <p:nvSpPr>
          <p:cNvPr name="Freeform 6" id="6"/>
          <p:cNvSpPr/>
          <p:nvPr/>
        </p:nvSpPr>
        <p:spPr>
          <a:xfrm flipH="false" flipV="false" rot="0">
            <a:off x="1296568" y="5556273"/>
            <a:ext cx="2686107" cy="3197746"/>
          </a:xfrm>
          <a:custGeom>
            <a:avLst/>
            <a:gdLst/>
            <a:ahLst/>
            <a:cxnLst/>
            <a:rect r="r" b="b" t="t" l="l"/>
            <a:pathLst>
              <a:path h="3197746" w="2686107">
                <a:moveTo>
                  <a:pt x="0" y="0"/>
                </a:moveTo>
                <a:lnTo>
                  <a:pt x="2686106" y="0"/>
                </a:lnTo>
                <a:lnTo>
                  <a:pt x="2686106" y="3197746"/>
                </a:lnTo>
                <a:lnTo>
                  <a:pt x="0" y="3197746"/>
                </a:lnTo>
                <a:lnTo>
                  <a:pt x="0" y="0"/>
                </a:lnTo>
                <a:close/>
              </a:path>
            </a:pathLst>
          </a:custGeom>
          <a:blipFill>
            <a:blip r:embed="rId5"/>
            <a:stretch>
              <a:fillRect l="0" t="0" r="0" b="0"/>
            </a:stretch>
          </a:blipFill>
        </p:spPr>
      </p:sp>
      <p:sp>
        <p:nvSpPr>
          <p:cNvPr name="TextBox 7" id="7"/>
          <p:cNvSpPr txBox="true"/>
          <p:nvPr/>
        </p:nvSpPr>
        <p:spPr>
          <a:xfrm rot="0">
            <a:off x="7407478" y="3146425"/>
            <a:ext cx="10728370" cy="3597275"/>
          </a:xfrm>
          <a:prstGeom prst="rect">
            <a:avLst/>
          </a:prstGeom>
        </p:spPr>
        <p:txBody>
          <a:bodyPr anchor="t" rtlCol="false" tIns="0" lIns="0" bIns="0" rIns="0">
            <a:spAutoFit/>
          </a:bodyPr>
          <a:lstStyle/>
          <a:p>
            <a:pPr algn="ctr">
              <a:lnSpc>
                <a:spcPts val="6999"/>
              </a:lnSpc>
            </a:pPr>
            <a:r>
              <a:rPr lang="en-US" sz="6999">
                <a:solidFill>
                  <a:srgbClr val="765DC7"/>
                </a:solidFill>
                <a:latin typeface="Bernoru"/>
                <a:ea typeface="Bernoru"/>
                <a:cs typeface="Bernoru"/>
                <a:sym typeface="Bernoru"/>
              </a:rPr>
              <a:t>Sentiment Analysis of News Title on the Movement of Stock Prices in Malaysia</a:t>
            </a:r>
          </a:p>
        </p:txBody>
      </p:sp>
      <p:sp>
        <p:nvSpPr>
          <p:cNvPr name="TextBox 8" id="8"/>
          <p:cNvSpPr txBox="true"/>
          <p:nvPr/>
        </p:nvSpPr>
        <p:spPr>
          <a:xfrm rot="0">
            <a:off x="8850658" y="7661783"/>
            <a:ext cx="9131889" cy="1011555"/>
          </a:xfrm>
          <a:prstGeom prst="rect">
            <a:avLst/>
          </a:prstGeom>
        </p:spPr>
        <p:txBody>
          <a:bodyPr anchor="t" rtlCol="false" tIns="0" lIns="0" bIns="0" rIns="0">
            <a:spAutoFit/>
          </a:bodyPr>
          <a:lstStyle/>
          <a:p>
            <a:pPr algn="l">
              <a:lnSpc>
                <a:spcPts val="4050"/>
              </a:lnSpc>
            </a:pPr>
            <a:r>
              <a:rPr lang="en-US" sz="2700">
                <a:solidFill>
                  <a:srgbClr val="000000"/>
                </a:solidFill>
                <a:latin typeface="Bernoru"/>
                <a:ea typeface="Bernoru"/>
                <a:cs typeface="Bernoru"/>
                <a:sym typeface="Bernoru"/>
              </a:rPr>
              <a:t>Name: Yap Qi Yuan</a:t>
            </a:r>
          </a:p>
          <a:p>
            <a:pPr algn="l">
              <a:lnSpc>
                <a:spcPts val="4050"/>
              </a:lnSpc>
              <a:spcBef>
                <a:spcPct val="0"/>
              </a:spcBef>
            </a:pPr>
            <a:r>
              <a:rPr lang="en-US" sz="2700">
                <a:solidFill>
                  <a:srgbClr val="000000"/>
                </a:solidFill>
                <a:latin typeface="Bernoru"/>
                <a:ea typeface="Bernoru"/>
                <a:cs typeface="Bernoru"/>
                <a:sym typeface="Bernoru"/>
              </a:rPr>
              <a:t>Matric number: MCS231025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76" t="-2254" r="-693" b="-5552"/>
            </a:stretch>
          </a:blipFill>
        </p:spPr>
      </p:sp>
      <p:sp>
        <p:nvSpPr>
          <p:cNvPr name="TextBox 3" id="3"/>
          <p:cNvSpPr txBox="true"/>
          <p:nvPr/>
        </p:nvSpPr>
        <p:spPr>
          <a:xfrm rot="0">
            <a:off x="328062" y="871903"/>
            <a:ext cx="2991901" cy="1311909"/>
          </a:xfrm>
          <a:prstGeom prst="rect">
            <a:avLst/>
          </a:prstGeom>
        </p:spPr>
        <p:txBody>
          <a:bodyPr anchor="t" rtlCol="false" tIns="0" lIns="0" bIns="0" rIns="0">
            <a:spAutoFit/>
          </a:bodyPr>
          <a:lstStyle/>
          <a:p>
            <a:pPr algn="l" marL="0" indent="0" lvl="0">
              <a:lnSpc>
                <a:spcPts val="10069"/>
              </a:lnSpc>
            </a:pPr>
            <a:r>
              <a:rPr lang="en-US" sz="9499">
                <a:solidFill>
                  <a:srgbClr val="2E5187"/>
                </a:solidFill>
                <a:latin typeface="Amatic SC Bold"/>
                <a:ea typeface="Amatic SC Bold"/>
                <a:cs typeface="Amatic SC Bold"/>
                <a:sym typeface="Amatic SC Bold"/>
              </a:rPr>
              <a:t>Datasets</a:t>
            </a:r>
          </a:p>
        </p:txBody>
      </p:sp>
      <p:grpSp>
        <p:nvGrpSpPr>
          <p:cNvPr name="Group 4" id="4"/>
          <p:cNvGrpSpPr/>
          <p:nvPr/>
        </p:nvGrpSpPr>
        <p:grpSpPr>
          <a:xfrm rot="0">
            <a:off x="1379351" y="3936412"/>
            <a:ext cx="16760949" cy="639918"/>
            <a:chOff x="0" y="0"/>
            <a:chExt cx="22347932" cy="853224"/>
          </a:xfrm>
        </p:grpSpPr>
        <p:sp>
          <p:nvSpPr>
            <p:cNvPr name="TextBox 5" id="5"/>
            <p:cNvSpPr txBox="true"/>
            <p:nvPr/>
          </p:nvSpPr>
          <p:spPr>
            <a:xfrm rot="0">
              <a:off x="1953791" y="-644525"/>
              <a:ext cx="20394141" cy="2202053"/>
            </a:xfrm>
            <a:prstGeom prst="rect">
              <a:avLst/>
            </a:prstGeom>
          </p:spPr>
          <p:txBody>
            <a:bodyPr anchor="t" rtlCol="false" tIns="0" lIns="0" bIns="0" rIns="0">
              <a:spAutoFit/>
            </a:bodyPr>
            <a:lstStyle/>
            <a:p>
              <a:pPr algn="l">
                <a:lnSpc>
                  <a:spcPts val="4242"/>
                </a:lnSpc>
              </a:pPr>
              <a:r>
                <a:rPr lang="en-US" sz="4200">
                  <a:solidFill>
                    <a:srgbClr val="2E5187"/>
                  </a:solidFill>
                  <a:latin typeface="Canva Student Font"/>
                  <a:ea typeface="Canva Student Font"/>
                  <a:cs typeface="Canva Student Font"/>
                  <a:sym typeface="Canva Student Font"/>
                </a:rPr>
                <a:t>Textual Data - Full text of the news articles.</a:t>
              </a:r>
            </a:p>
            <a:p>
              <a:pPr algn="l">
                <a:lnSpc>
                  <a:spcPts val="4242"/>
                </a:lnSpc>
              </a:pPr>
              <a:r>
                <a:rPr lang="en-US" sz="4200">
                  <a:solidFill>
                    <a:srgbClr val="2E5187"/>
                  </a:solidFill>
                  <a:latin typeface="Canva Student Font"/>
                  <a:ea typeface="Canva Student Font"/>
                  <a:cs typeface="Canva Student Font"/>
                  <a:sym typeface="Canva Student Font"/>
                </a:rPr>
                <a:t>News websites such as Malaysiakini, The New York Times, The Washington Post, BBC, CNN provide APIs or their article content available for download.</a:t>
              </a:r>
            </a:p>
          </p:txBody>
        </p:sp>
        <p:sp>
          <p:nvSpPr>
            <p:cNvPr name="TextBox 6" id="6"/>
            <p:cNvSpPr txBox="true"/>
            <p:nvPr/>
          </p:nvSpPr>
          <p:spPr>
            <a:xfrm rot="0">
              <a:off x="0" y="66675"/>
              <a:ext cx="1287202" cy="779653"/>
            </a:xfrm>
            <a:prstGeom prst="rect">
              <a:avLst/>
            </a:prstGeom>
          </p:spPr>
          <p:txBody>
            <a:bodyPr anchor="t" rtlCol="false" tIns="0" lIns="0" bIns="0" rIns="0">
              <a:spAutoFit/>
            </a:bodyPr>
            <a:lstStyle/>
            <a:p>
              <a:pPr algn="ctr">
                <a:lnSpc>
                  <a:spcPts val="4242"/>
                </a:lnSpc>
              </a:pPr>
              <a:r>
                <a:rPr lang="en-US" sz="4200">
                  <a:solidFill>
                    <a:srgbClr val="2E5187"/>
                  </a:solidFill>
                  <a:latin typeface="Canva Student Font"/>
                  <a:ea typeface="Canva Student Font"/>
                  <a:cs typeface="Canva Student Font"/>
                  <a:sym typeface="Canva Student Font"/>
                </a:rPr>
                <a:t>01</a:t>
              </a:r>
            </a:p>
          </p:txBody>
        </p:sp>
      </p:grpSp>
      <p:grpSp>
        <p:nvGrpSpPr>
          <p:cNvPr name="Group 7" id="7"/>
          <p:cNvGrpSpPr/>
          <p:nvPr/>
        </p:nvGrpSpPr>
        <p:grpSpPr>
          <a:xfrm rot="0">
            <a:off x="722707" y="6669122"/>
            <a:ext cx="17109058" cy="687280"/>
            <a:chOff x="0" y="0"/>
            <a:chExt cx="22812078" cy="916374"/>
          </a:xfrm>
        </p:grpSpPr>
        <p:sp>
          <p:nvSpPr>
            <p:cNvPr name="TextBox 8" id="8"/>
            <p:cNvSpPr txBox="true"/>
            <p:nvPr/>
          </p:nvSpPr>
          <p:spPr>
            <a:xfrm rot="0">
              <a:off x="1994369" y="-681514"/>
              <a:ext cx="20817708" cy="1583195"/>
            </a:xfrm>
            <a:prstGeom prst="rect">
              <a:avLst/>
            </a:prstGeom>
          </p:spPr>
          <p:txBody>
            <a:bodyPr anchor="t" rtlCol="false" tIns="0" lIns="0" bIns="0" rIns="0">
              <a:spAutoFit/>
            </a:bodyPr>
            <a:lstStyle/>
            <a:p>
              <a:pPr algn="l">
                <a:lnSpc>
                  <a:spcPts val="4519"/>
                </a:lnSpc>
              </a:pPr>
              <a:r>
                <a:rPr lang="en-US" sz="4474">
                  <a:solidFill>
                    <a:srgbClr val="2E5187"/>
                  </a:solidFill>
                  <a:latin typeface="Canva Student Font"/>
                  <a:ea typeface="Canva Student Font"/>
                  <a:cs typeface="Canva Student Font"/>
                  <a:sym typeface="Canva Student Font"/>
                </a:rPr>
                <a:t>Sentiment Analysis Scores - Numerical score from ML model or Sentiment score from Lexicon-based approach (AFINN, VADER or NRC Emotion Lexicon)</a:t>
              </a:r>
            </a:p>
          </p:txBody>
        </p:sp>
        <p:sp>
          <p:nvSpPr>
            <p:cNvPr name="TextBox 9" id="9"/>
            <p:cNvSpPr txBox="true"/>
            <p:nvPr/>
          </p:nvSpPr>
          <p:spPr>
            <a:xfrm rot="0">
              <a:off x="0" y="76200"/>
              <a:ext cx="1313936" cy="825480"/>
            </a:xfrm>
            <a:prstGeom prst="rect">
              <a:avLst/>
            </a:prstGeom>
          </p:spPr>
          <p:txBody>
            <a:bodyPr anchor="t" rtlCol="false" tIns="0" lIns="0" bIns="0" rIns="0">
              <a:spAutoFit/>
            </a:bodyPr>
            <a:lstStyle/>
            <a:p>
              <a:pPr algn="ctr" marL="0" indent="0" lvl="1">
                <a:lnSpc>
                  <a:spcPts val="4519"/>
                </a:lnSpc>
                <a:spcBef>
                  <a:spcPct val="0"/>
                </a:spcBef>
              </a:pPr>
              <a:r>
                <a:rPr lang="en-US" sz="4474" u="none">
                  <a:solidFill>
                    <a:srgbClr val="2E5187"/>
                  </a:solidFill>
                  <a:latin typeface="Canva Student Font"/>
                  <a:ea typeface="Canva Student Font"/>
                  <a:cs typeface="Canva Student Font"/>
                  <a:sym typeface="Canva Student Font"/>
                </a:rPr>
                <a:t>02</a:t>
              </a:r>
            </a:p>
          </p:txBody>
        </p:sp>
      </p:grpSp>
      <p:grpSp>
        <p:nvGrpSpPr>
          <p:cNvPr name="Group 10" id="10"/>
          <p:cNvGrpSpPr/>
          <p:nvPr/>
        </p:nvGrpSpPr>
        <p:grpSpPr>
          <a:xfrm rot="0">
            <a:off x="0" y="8669055"/>
            <a:ext cx="17831765" cy="1178490"/>
            <a:chOff x="0" y="0"/>
            <a:chExt cx="23775687" cy="1571319"/>
          </a:xfrm>
        </p:grpSpPr>
        <p:sp>
          <p:nvSpPr>
            <p:cNvPr name="TextBox 11" id="11"/>
            <p:cNvSpPr txBox="true"/>
            <p:nvPr/>
          </p:nvSpPr>
          <p:spPr>
            <a:xfrm rot="0">
              <a:off x="2078614" y="66675"/>
              <a:ext cx="21697073" cy="1490853"/>
            </a:xfrm>
            <a:prstGeom prst="rect">
              <a:avLst/>
            </a:prstGeom>
          </p:spPr>
          <p:txBody>
            <a:bodyPr anchor="t" rtlCol="false" tIns="0" lIns="0" bIns="0" rIns="0">
              <a:spAutoFit/>
            </a:bodyPr>
            <a:lstStyle/>
            <a:p>
              <a:pPr algn="l">
                <a:lnSpc>
                  <a:spcPts val="4242"/>
                </a:lnSpc>
              </a:pPr>
              <a:r>
                <a:rPr lang="en-US" sz="4200">
                  <a:solidFill>
                    <a:srgbClr val="2E5187"/>
                  </a:solidFill>
                  <a:latin typeface="Canva Student Font"/>
                  <a:ea typeface="Canva Student Font"/>
                  <a:cs typeface="Canva Student Font"/>
                  <a:sym typeface="Canva Student Font"/>
                </a:rPr>
                <a:t>Metadata - Names of the authors of the articles, dates and times by </a:t>
              </a:r>
              <a:r>
                <a:rPr lang="en-US" sz="4200">
                  <a:solidFill>
                    <a:srgbClr val="2E5187"/>
                  </a:solidFill>
                  <a:latin typeface="Canva Student Font"/>
                  <a:ea typeface="Canva Student Font"/>
                  <a:cs typeface="Canva Student Font"/>
                  <a:sym typeface="Canva Student Font"/>
                </a:rPr>
                <a:t>Web Scraping or news aggregators.</a:t>
              </a:r>
            </a:p>
          </p:txBody>
        </p:sp>
        <p:sp>
          <p:nvSpPr>
            <p:cNvPr name="TextBox 12" id="12"/>
            <p:cNvSpPr txBox="true"/>
            <p:nvPr/>
          </p:nvSpPr>
          <p:spPr>
            <a:xfrm rot="0">
              <a:off x="0" y="-644525"/>
              <a:ext cx="1369438" cy="1490853"/>
            </a:xfrm>
            <a:prstGeom prst="rect">
              <a:avLst/>
            </a:prstGeom>
          </p:spPr>
          <p:txBody>
            <a:bodyPr anchor="t" rtlCol="false" tIns="0" lIns="0" bIns="0" rIns="0">
              <a:spAutoFit/>
            </a:bodyPr>
            <a:lstStyle/>
            <a:p>
              <a:pPr algn="ctr">
                <a:lnSpc>
                  <a:spcPts val="4242"/>
                </a:lnSpc>
              </a:pPr>
            </a:p>
            <a:p>
              <a:pPr algn="ctr" marL="0" indent="0" lvl="1">
                <a:lnSpc>
                  <a:spcPts val="4242"/>
                </a:lnSpc>
                <a:spcBef>
                  <a:spcPct val="0"/>
                </a:spcBef>
              </a:pPr>
              <a:r>
                <a:rPr lang="en-US" sz="4200" u="none">
                  <a:solidFill>
                    <a:srgbClr val="2E5187"/>
                  </a:solidFill>
                  <a:latin typeface="Canva Student Font"/>
                  <a:ea typeface="Canva Student Font"/>
                  <a:cs typeface="Canva Student Font"/>
                  <a:sym typeface="Canva Student Font"/>
                </a:rPr>
                <a:t>03</a:t>
              </a:r>
            </a:p>
          </p:txBody>
        </p:sp>
      </p:grpSp>
      <p:sp>
        <p:nvSpPr>
          <p:cNvPr name="TextBox 13" id="13"/>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Freeform 2" id="2"/>
          <p:cNvSpPr/>
          <p:nvPr/>
        </p:nvSpPr>
        <p:spPr>
          <a:xfrm flipH="false" flipV="false" rot="0">
            <a:off x="10610187" y="1028700"/>
            <a:ext cx="2632720" cy="2527412"/>
          </a:xfrm>
          <a:custGeom>
            <a:avLst/>
            <a:gdLst/>
            <a:ahLst/>
            <a:cxnLst/>
            <a:rect r="r" b="b" t="t" l="l"/>
            <a:pathLst>
              <a:path h="2527412" w="2632720">
                <a:moveTo>
                  <a:pt x="0" y="0"/>
                </a:moveTo>
                <a:lnTo>
                  <a:pt x="2632720" y="0"/>
                </a:lnTo>
                <a:lnTo>
                  <a:pt x="2632720" y="2527412"/>
                </a:lnTo>
                <a:lnTo>
                  <a:pt x="0" y="2527412"/>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16213588" y="2073959"/>
            <a:ext cx="1930311" cy="2527412"/>
          </a:xfrm>
          <a:custGeom>
            <a:avLst/>
            <a:gdLst/>
            <a:ahLst/>
            <a:cxnLst/>
            <a:rect r="r" b="b" t="t" l="l"/>
            <a:pathLst>
              <a:path h="2527412" w="1930311">
                <a:moveTo>
                  <a:pt x="0" y="0"/>
                </a:moveTo>
                <a:lnTo>
                  <a:pt x="1930310" y="0"/>
                </a:lnTo>
                <a:lnTo>
                  <a:pt x="1930310" y="2527412"/>
                </a:lnTo>
                <a:lnTo>
                  <a:pt x="0" y="2527412"/>
                </a:lnTo>
                <a:lnTo>
                  <a:pt x="0" y="0"/>
                </a:lnTo>
                <a:close/>
              </a:path>
            </a:pathLst>
          </a:custGeom>
          <a:blipFill>
            <a:blip r:embed="rId3">
              <a:alphaModFix amt="30000"/>
            </a:blip>
            <a:stretch>
              <a:fillRect l="0" t="0" r="0" b="0"/>
            </a:stretch>
          </a:blipFill>
        </p:spPr>
      </p:sp>
      <p:sp>
        <p:nvSpPr>
          <p:cNvPr name="Freeform 4" id="4"/>
          <p:cNvSpPr/>
          <p:nvPr/>
        </p:nvSpPr>
        <p:spPr>
          <a:xfrm flipH="false" flipV="false" rot="0">
            <a:off x="410409" y="4972846"/>
            <a:ext cx="2685165" cy="2527412"/>
          </a:xfrm>
          <a:custGeom>
            <a:avLst/>
            <a:gdLst/>
            <a:ahLst/>
            <a:cxnLst/>
            <a:rect r="r" b="b" t="t" l="l"/>
            <a:pathLst>
              <a:path h="2527412" w="2685165">
                <a:moveTo>
                  <a:pt x="0" y="0"/>
                </a:moveTo>
                <a:lnTo>
                  <a:pt x="2685165" y="0"/>
                </a:lnTo>
                <a:lnTo>
                  <a:pt x="2685165" y="2527411"/>
                </a:lnTo>
                <a:lnTo>
                  <a:pt x="0" y="2527411"/>
                </a:lnTo>
                <a:lnTo>
                  <a:pt x="0" y="0"/>
                </a:lnTo>
                <a:close/>
              </a:path>
            </a:pathLst>
          </a:custGeom>
          <a:blipFill>
            <a:blip r:embed="rId4">
              <a:alphaModFix amt="30000"/>
            </a:blip>
            <a:stretch>
              <a:fillRect l="0" t="0" r="0" b="0"/>
            </a:stretch>
          </a:blipFill>
        </p:spPr>
      </p:sp>
      <p:sp>
        <p:nvSpPr>
          <p:cNvPr name="AutoShape 5" id="5"/>
          <p:cNvSpPr/>
          <p:nvPr/>
        </p:nvSpPr>
        <p:spPr>
          <a:xfrm rot="0">
            <a:off x="0" y="0"/>
            <a:ext cx="18288000" cy="1028700"/>
          </a:xfrm>
          <a:prstGeom prst="rect">
            <a:avLst/>
          </a:prstGeom>
          <a:solidFill>
            <a:srgbClr val="E063A0"/>
          </a:solidFill>
        </p:spPr>
      </p:sp>
      <p:sp>
        <p:nvSpPr>
          <p:cNvPr name="TextBox 6" id="6"/>
          <p:cNvSpPr txBox="true"/>
          <p:nvPr/>
        </p:nvSpPr>
        <p:spPr>
          <a:xfrm rot="0">
            <a:off x="-640623" y="85725"/>
            <a:ext cx="18784521" cy="761365"/>
          </a:xfrm>
          <a:prstGeom prst="rect">
            <a:avLst/>
          </a:prstGeom>
        </p:spPr>
        <p:txBody>
          <a:bodyPr anchor="t" rtlCol="false" tIns="0" lIns="0" bIns="0" rIns="0">
            <a:spAutoFit/>
          </a:bodyPr>
          <a:lstStyle/>
          <a:p>
            <a:pPr algn="ctr" marL="0" indent="0" lvl="0">
              <a:lnSpc>
                <a:spcPts val="5600"/>
              </a:lnSpc>
              <a:spcBef>
                <a:spcPct val="0"/>
              </a:spcBef>
            </a:pPr>
            <a:r>
              <a:rPr lang="en-US" sz="5600">
                <a:solidFill>
                  <a:srgbClr val="000000"/>
                </a:solidFill>
                <a:latin typeface="Bernoru"/>
                <a:ea typeface="Bernoru"/>
                <a:cs typeface="Bernoru"/>
                <a:sym typeface="Bernoru"/>
              </a:rPr>
              <a:t>Feature Engineering and Expected results</a:t>
            </a:r>
          </a:p>
        </p:txBody>
      </p:sp>
      <p:sp>
        <p:nvSpPr>
          <p:cNvPr name="TextBox 7" id="7"/>
          <p:cNvSpPr txBox="true"/>
          <p:nvPr/>
        </p:nvSpPr>
        <p:spPr>
          <a:xfrm rot="0">
            <a:off x="127668" y="1372396"/>
            <a:ext cx="5249478" cy="609600"/>
          </a:xfrm>
          <a:prstGeom prst="rect">
            <a:avLst/>
          </a:prstGeom>
        </p:spPr>
        <p:txBody>
          <a:bodyPr anchor="t" rtlCol="false" tIns="0" lIns="0" bIns="0" rIns="0">
            <a:spAutoFit/>
          </a:bodyPr>
          <a:lstStyle/>
          <a:p>
            <a:pPr algn="ctr">
              <a:lnSpc>
                <a:spcPts val="4500"/>
              </a:lnSpc>
            </a:pPr>
            <a:r>
              <a:rPr lang="en-US" sz="4500">
                <a:solidFill>
                  <a:srgbClr val="000000"/>
                </a:solidFill>
                <a:latin typeface="Nunito Bold"/>
                <a:ea typeface="Nunito Bold"/>
                <a:cs typeface="Nunito Bold"/>
                <a:sym typeface="Nunito Bold"/>
              </a:rPr>
              <a:t>Visualization Tools</a:t>
            </a:r>
          </a:p>
        </p:txBody>
      </p:sp>
      <p:sp>
        <p:nvSpPr>
          <p:cNvPr name="TextBox 8" id="8"/>
          <p:cNvSpPr txBox="true"/>
          <p:nvPr/>
        </p:nvSpPr>
        <p:spPr>
          <a:xfrm rot="0">
            <a:off x="0" y="1981996"/>
            <a:ext cx="14653824" cy="1485900"/>
          </a:xfrm>
          <a:prstGeom prst="rect">
            <a:avLst/>
          </a:prstGeom>
        </p:spPr>
        <p:txBody>
          <a:bodyPr anchor="t" rtlCol="false" tIns="0" lIns="0" bIns="0" rIns="0">
            <a:spAutoFit/>
          </a:bodyPr>
          <a:lstStyle/>
          <a:p>
            <a:pPr algn="just" marL="539749" indent="-269875" lvl="1">
              <a:lnSpc>
                <a:spcPts val="2999"/>
              </a:lnSpc>
              <a:buFont typeface="Arial"/>
              <a:buChar char="•"/>
            </a:pPr>
            <a:r>
              <a:rPr lang="en-US" sz="2499">
                <a:solidFill>
                  <a:srgbClr val="000000"/>
                </a:solidFill>
                <a:latin typeface="Nunito"/>
                <a:ea typeface="Nunito"/>
                <a:cs typeface="Nunito"/>
                <a:sym typeface="Nunito"/>
              </a:rPr>
              <a:t>Histograms to examine the distribution of sentiment scores.</a:t>
            </a:r>
          </a:p>
          <a:p>
            <a:pPr algn="just" marL="539749" indent="-269875" lvl="1">
              <a:lnSpc>
                <a:spcPts val="2999"/>
              </a:lnSpc>
              <a:buFont typeface="Arial"/>
              <a:buChar char="•"/>
            </a:pPr>
            <a:r>
              <a:rPr lang="en-US" sz="2499">
                <a:solidFill>
                  <a:srgbClr val="000000"/>
                </a:solidFill>
                <a:latin typeface="Nunito"/>
                <a:ea typeface="Nunito"/>
                <a:cs typeface="Nunito"/>
                <a:sym typeface="Nunito"/>
              </a:rPr>
              <a:t>Box plots for median, quartiles, and outliers of sentiment scores.</a:t>
            </a:r>
          </a:p>
          <a:p>
            <a:pPr algn="just" marL="539749" indent="-269875" lvl="1">
              <a:lnSpc>
                <a:spcPts val="2999"/>
              </a:lnSpc>
              <a:buFont typeface="Arial"/>
              <a:buChar char="•"/>
            </a:pPr>
            <a:r>
              <a:rPr lang="en-US" sz="2499">
                <a:solidFill>
                  <a:srgbClr val="000000"/>
                </a:solidFill>
                <a:latin typeface="Nunito"/>
                <a:ea typeface="Nunito"/>
                <a:cs typeface="Nunito"/>
                <a:sym typeface="Nunito"/>
              </a:rPr>
              <a:t>Time series analysis, observe trends and patterns in sentiment over time.</a:t>
            </a:r>
          </a:p>
          <a:p>
            <a:pPr algn="just" marL="539749" indent="-269875" lvl="1">
              <a:lnSpc>
                <a:spcPts val="2999"/>
              </a:lnSpc>
              <a:buFont typeface="Arial"/>
              <a:buChar char="•"/>
            </a:pPr>
            <a:r>
              <a:rPr lang="en-US" sz="2499">
                <a:solidFill>
                  <a:srgbClr val="000000"/>
                </a:solidFill>
                <a:latin typeface="Nunito"/>
                <a:ea typeface="Nunito"/>
                <a:cs typeface="Nunito"/>
                <a:sym typeface="Nunito"/>
              </a:rPr>
              <a:t>Scatter plots and heatmaps for correlation analysis between sentiment and stock prices.</a:t>
            </a:r>
          </a:p>
        </p:txBody>
      </p:sp>
      <p:sp>
        <p:nvSpPr>
          <p:cNvPr name="TextBox 9" id="9"/>
          <p:cNvSpPr txBox="true"/>
          <p:nvPr/>
        </p:nvSpPr>
        <p:spPr>
          <a:xfrm rot="0">
            <a:off x="0" y="3991771"/>
            <a:ext cx="6191147" cy="609600"/>
          </a:xfrm>
          <a:prstGeom prst="rect">
            <a:avLst/>
          </a:prstGeom>
        </p:spPr>
        <p:txBody>
          <a:bodyPr anchor="t" rtlCol="false" tIns="0" lIns="0" bIns="0" rIns="0">
            <a:spAutoFit/>
          </a:bodyPr>
          <a:lstStyle/>
          <a:p>
            <a:pPr algn="ctr">
              <a:lnSpc>
                <a:spcPts val="4500"/>
              </a:lnSpc>
            </a:pPr>
            <a:r>
              <a:rPr lang="en-US" sz="4500">
                <a:solidFill>
                  <a:srgbClr val="000000"/>
                </a:solidFill>
                <a:latin typeface="Nunito Bold"/>
                <a:ea typeface="Nunito Bold"/>
                <a:cs typeface="Nunito Bold"/>
                <a:sym typeface="Nunito Bold"/>
              </a:rPr>
              <a:t>Descriptive Statisctics</a:t>
            </a:r>
          </a:p>
        </p:txBody>
      </p:sp>
      <p:sp>
        <p:nvSpPr>
          <p:cNvPr name="TextBox 10" id="10"/>
          <p:cNvSpPr txBox="true"/>
          <p:nvPr/>
        </p:nvSpPr>
        <p:spPr>
          <a:xfrm rot="0">
            <a:off x="0" y="4601371"/>
            <a:ext cx="17491177" cy="742950"/>
          </a:xfrm>
          <a:prstGeom prst="rect">
            <a:avLst/>
          </a:prstGeom>
        </p:spPr>
        <p:txBody>
          <a:bodyPr anchor="t" rtlCol="false" tIns="0" lIns="0" bIns="0" rIns="0">
            <a:spAutoFit/>
          </a:bodyPr>
          <a:lstStyle/>
          <a:p>
            <a:pPr algn="just" marL="539749" indent="-269875" lvl="1">
              <a:lnSpc>
                <a:spcPts val="2999"/>
              </a:lnSpc>
              <a:buFont typeface="Arial"/>
              <a:buChar char="•"/>
            </a:pPr>
            <a:r>
              <a:rPr lang="en-US" sz="2499">
                <a:solidFill>
                  <a:srgbClr val="000000"/>
                </a:solidFill>
                <a:latin typeface="Nunito"/>
                <a:ea typeface="Nunito"/>
                <a:cs typeface="Nunito"/>
                <a:sym typeface="Nunito"/>
              </a:rPr>
              <a:t>Mean, median, standard deviation, and variance to understand the central tendency and dispersion of sentiment scores.</a:t>
            </a:r>
          </a:p>
          <a:p>
            <a:pPr algn="just" marL="539749" indent="-269875" lvl="1">
              <a:lnSpc>
                <a:spcPts val="2999"/>
              </a:lnSpc>
              <a:buFont typeface="Arial"/>
              <a:buChar char="•"/>
            </a:pPr>
            <a:r>
              <a:rPr lang="en-US" sz="2499">
                <a:solidFill>
                  <a:srgbClr val="000000"/>
                </a:solidFill>
                <a:latin typeface="Nunito"/>
                <a:ea typeface="Nunito"/>
                <a:cs typeface="Nunito"/>
                <a:sym typeface="Nunito"/>
              </a:rPr>
              <a:t>Frequency counts of sentiment categories (positive, negative, neutral) to quantify the overall sentiment landscape.</a:t>
            </a:r>
          </a:p>
        </p:txBody>
      </p:sp>
      <p:sp>
        <p:nvSpPr>
          <p:cNvPr name="TextBox 11" id="11"/>
          <p:cNvSpPr txBox="true"/>
          <p:nvPr/>
        </p:nvSpPr>
        <p:spPr>
          <a:xfrm rot="0">
            <a:off x="12867309" y="5631015"/>
            <a:ext cx="5420691" cy="609600"/>
          </a:xfrm>
          <a:prstGeom prst="rect">
            <a:avLst/>
          </a:prstGeom>
        </p:spPr>
        <p:txBody>
          <a:bodyPr anchor="t" rtlCol="false" tIns="0" lIns="0" bIns="0" rIns="0">
            <a:spAutoFit/>
          </a:bodyPr>
          <a:lstStyle/>
          <a:p>
            <a:pPr algn="ctr">
              <a:lnSpc>
                <a:spcPts val="4500"/>
              </a:lnSpc>
            </a:pPr>
            <a:r>
              <a:rPr lang="en-US" sz="4500">
                <a:solidFill>
                  <a:srgbClr val="000000"/>
                </a:solidFill>
                <a:latin typeface="Nunito Bold"/>
                <a:ea typeface="Nunito Bold"/>
                <a:cs typeface="Nunito Bold"/>
                <a:sym typeface="Nunito Bold"/>
              </a:rPr>
              <a:t>Feature Engineering</a:t>
            </a:r>
          </a:p>
        </p:txBody>
      </p:sp>
      <p:sp>
        <p:nvSpPr>
          <p:cNvPr name="TextBox 12" id="12"/>
          <p:cNvSpPr txBox="true"/>
          <p:nvPr/>
        </p:nvSpPr>
        <p:spPr>
          <a:xfrm rot="0">
            <a:off x="5988179" y="5791996"/>
            <a:ext cx="10957238" cy="1857375"/>
          </a:xfrm>
          <a:prstGeom prst="rect">
            <a:avLst/>
          </a:prstGeom>
        </p:spPr>
        <p:txBody>
          <a:bodyPr anchor="t" rtlCol="false" tIns="0" lIns="0" bIns="0" rIns="0">
            <a:spAutoFit/>
          </a:bodyPr>
          <a:lstStyle/>
          <a:p>
            <a:pPr algn="just">
              <a:lnSpc>
                <a:spcPts val="2999"/>
              </a:lnSpc>
            </a:pPr>
            <a:r>
              <a:rPr lang="en-US" sz="2499">
                <a:solidFill>
                  <a:srgbClr val="000000"/>
                </a:solidFill>
                <a:latin typeface="Nunito"/>
                <a:ea typeface="Nunito"/>
                <a:cs typeface="Nunito"/>
                <a:sym typeface="Nunito"/>
              </a:rPr>
              <a:t>Incorporation of relevant stock market features:</a:t>
            </a:r>
          </a:p>
          <a:p>
            <a:pPr algn="just" marL="539749" indent="-269875" lvl="1">
              <a:lnSpc>
                <a:spcPts val="2999"/>
              </a:lnSpc>
              <a:buFont typeface="Arial"/>
              <a:buChar char="•"/>
            </a:pPr>
            <a:r>
              <a:rPr lang="en-US" sz="2499">
                <a:solidFill>
                  <a:srgbClr val="000000"/>
                </a:solidFill>
                <a:latin typeface="Nunito"/>
                <a:ea typeface="Nunito"/>
                <a:cs typeface="Nunito"/>
                <a:sym typeface="Nunito"/>
              </a:rPr>
              <a:t>Stock prices (closing, opening, high, low).</a:t>
            </a:r>
          </a:p>
          <a:p>
            <a:pPr algn="just" marL="539749" indent="-269875" lvl="1">
              <a:lnSpc>
                <a:spcPts val="2999"/>
              </a:lnSpc>
              <a:buFont typeface="Arial"/>
              <a:buChar char="•"/>
            </a:pPr>
            <a:r>
              <a:rPr lang="en-US" sz="2499">
                <a:solidFill>
                  <a:srgbClr val="000000"/>
                </a:solidFill>
                <a:latin typeface="Nunito"/>
                <a:ea typeface="Nunito"/>
                <a:cs typeface="Nunito"/>
                <a:sym typeface="Nunito"/>
              </a:rPr>
              <a:t>Trading volume.</a:t>
            </a:r>
          </a:p>
          <a:p>
            <a:pPr algn="just" marL="539749" indent="-269875" lvl="1">
              <a:lnSpc>
                <a:spcPts val="2999"/>
              </a:lnSpc>
              <a:buFont typeface="Arial"/>
              <a:buChar char="•"/>
            </a:pPr>
            <a:r>
              <a:rPr lang="en-US" sz="2499">
                <a:solidFill>
                  <a:srgbClr val="000000"/>
                </a:solidFill>
                <a:latin typeface="Nunito"/>
                <a:ea typeface="Nunito"/>
                <a:cs typeface="Nunito"/>
                <a:sym typeface="Nunito"/>
              </a:rPr>
              <a:t>Stock price trends (moving averages, momentum indicators).</a:t>
            </a:r>
          </a:p>
          <a:p>
            <a:pPr algn="just" marL="539749" indent="-269875" lvl="1">
              <a:lnSpc>
                <a:spcPts val="2999"/>
              </a:lnSpc>
              <a:buFont typeface="Arial"/>
              <a:buChar char="•"/>
            </a:pPr>
            <a:r>
              <a:rPr lang="en-US" sz="2499">
                <a:solidFill>
                  <a:srgbClr val="000000"/>
                </a:solidFill>
                <a:latin typeface="Nunito"/>
                <a:ea typeface="Nunito"/>
                <a:cs typeface="Nunito"/>
                <a:sym typeface="Nunito"/>
              </a:rPr>
              <a:t>Transformation of raw data into a format suitable for predictive modeling.</a:t>
            </a:r>
          </a:p>
        </p:txBody>
      </p:sp>
      <p:sp>
        <p:nvSpPr>
          <p:cNvPr name="TextBox 13" id="13"/>
          <p:cNvSpPr txBox="true"/>
          <p:nvPr/>
        </p:nvSpPr>
        <p:spPr>
          <a:xfrm rot="0">
            <a:off x="0" y="7382671"/>
            <a:ext cx="4764376" cy="609600"/>
          </a:xfrm>
          <a:prstGeom prst="rect">
            <a:avLst/>
          </a:prstGeom>
        </p:spPr>
        <p:txBody>
          <a:bodyPr anchor="t" rtlCol="false" tIns="0" lIns="0" bIns="0" rIns="0">
            <a:spAutoFit/>
          </a:bodyPr>
          <a:lstStyle/>
          <a:p>
            <a:pPr algn="ctr">
              <a:lnSpc>
                <a:spcPts val="4500"/>
              </a:lnSpc>
            </a:pPr>
            <a:r>
              <a:rPr lang="en-US" sz="4500">
                <a:solidFill>
                  <a:srgbClr val="000000"/>
                </a:solidFill>
                <a:latin typeface="Nunito Bold"/>
                <a:ea typeface="Nunito Bold"/>
                <a:cs typeface="Nunito Bold"/>
                <a:sym typeface="Nunito Bold"/>
              </a:rPr>
              <a:t>Expected Results</a:t>
            </a:r>
          </a:p>
        </p:txBody>
      </p:sp>
      <p:sp>
        <p:nvSpPr>
          <p:cNvPr name="TextBox 14" id="14"/>
          <p:cNvSpPr txBox="true"/>
          <p:nvPr/>
        </p:nvSpPr>
        <p:spPr>
          <a:xfrm rot="0">
            <a:off x="0" y="8058150"/>
            <a:ext cx="18288000" cy="2228850"/>
          </a:xfrm>
          <a:prstGeom prst="rect">
            <a:avLst/>
          </a:prstGeom>
        </p:spPr>
        <p:txBody>
          <a:bodyPr anchor="t" rtlCol="false" tIns="0" lIns="0" bIns="0" rIns="0">
            <a:spAutoFit/>
          </a:bodyPr>
          <a:lstStyle/>
          <a:p>
            <a:pPr algn="just" marL="539749" indent="-269875" lvl="1">
              <a:lnSpc>
                <a:spcPts val="2999"/>
              </a:lnSpc>
              <a:buFont typeface="Arial"/>
              <a:buChar char="•"/>
            </a:pPr>
            <a:r>
              <a:rPr lang="en-US" sz="2499">
                <a:solidFill>
                  <a:srgbClr val="000000"/>
                </a:solidFill>
                <a:latin typeface="Nunito"/>
                <a:ea typeface="Nunito"/>
                <a:cs typeface="Nunito"/>
                <a:sym typeface="Nunito"/>
              </a:rPr>
              <a:t>Detailed sentiment categories: Identification and classification of specific sentiments (optimism, pessimism, fear, confidence) expressed in financial news headlines.</a:t>
            </a:r>
          </a:p>
          <a:p>
            <a:pPr algn="just" marL="539749" indent="-269875" lvl="1">
              <a:lnSpc>
                <a:spcPts val="2999"/>
              </a:lnSpc>
              <a:buFont typeface="Arial"/>
              <a:buChar char="•"/>
            </a:pPr>
            <a:r>
              <a:rPr lang="en-US" sz="2499">
                <a:solidFill>
                  <a:srgbClr val="000000"/>
                </a:solidFill>
                <a:latin typeface="Nunito"/>
                <a:ea typeface="Nunito"/>
                <a:cs typeface="Nunito"/>
                <a:sym typeface="Nunito"/>
              </a:rPr>
              <a:t>Impact on stock price movements: Quantitative analysis showing how these specific sentiments impact stock price movements.</a:t>
            </a:r>
          </a:p>
          <a:p>
            <a:pPr algn="just" marL="539749" indent="-269875" lvl="1">
              <a:lnSpc>
                <a:spcPts val="2999"/>
              </a:lnSpc>
              <a:buFont typeface="Arial"/>
              <a:buChar char="•"/>
            </a:pPr>
            <a:r>
              <a:rPr lang="en-US" sz="2499">
                <a:solidFill>
                  <a:srgbClr val="000000"/>
                </a:solidFill>
                <a:latin typeface="Nunito"/>
                <a:ea typeface="Nunito"/>
                <a:cs typeface="Nunito"/>
                <a:sym typeface="Nunito"/>
              </a:rPr>
              <a:t>Performance metrics: Comparison of traditional sentiment analysis techniques and advanced machine learning models in predicting stock prices.</a:t>
            </a:r>
          </a:p>
        </p:txBody>
      </p:sp>
      <p:sp>
        <p:nvSpPr>
          <p:cNvPr name="TextBox 15" id="15"/>
          <p:cNvSpPr txBox="true"/>
          <p:nvPr/>
        </p:nvSpPr>
        <p:spPr>
          <a:xfrm rot="0">
            <a:off x="0" y="-60960"/>
            <a:ext cx="6060458" cy="40220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Chapter-4</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grpSp>
        <p:nvGrpSpPr>
          <p:cNvPr name="Group 2" id="2"/>
          <p:cNvGrpSpPr/>
          <p:nvPr/>
        </p:nvGrpSpPr>
        <p:grpSpPr>
          <a:xfrm rot="0">
            <a:off x="8844378" y="-9525"/>
            <a:ext cx="9443622" cy="10296525"/>
            <a:chOff x="0" y="0"/>
            <a:chExt cx="2487209" cy="2711842"/>
          </a:xfrm>
        </p:grpSpPr>
        <p:sp>
          <p:nvSpPr>
            <p:cNvPr name="Freeform 3" id="3"/>
            <p:cNvSpPr/>
            <p:nvPr/>
          </p:nvSpPr>
          <p:spPr>
            <a:xfrm flipH="false" flipV="false" rot="0">
              <a:off x="0" y="0"/>
              <a:ext cx="2487209" cy="2711842"/>
            </a:xfrm>
            <a:custGeom>
              <a:avLst/>
              <a:gdLst/>
              <a:ahLst/>
              <a:cxnLst/>
              <a:rect r="r" b="b" t="t" l="l"/>
              <a:pathLst>
                <a:path h="2711842" w="2487209">
                  <a:moveTo>
                    <a:pt x="0" y="0"/>
                  </a:moveTo>
                  <a:lnTo>
                    <a:pt x="2487209" y="0"/>
                  </a:lnTo>
                  <a:lnTo>
                    <a:pt x="2487209" y="2711842"/>
                  </a:lnTo>
                  <a:lnTo>
                    <a:pt x="0" y="2711842"/>
                  </a:lnTo>
                  <a:close/>
                </a:path>
              </a:pathLst>
            </a:custGeom>
            <a:solidFill>
              <a:srgbClr val="E063A0"/>
            </a:solidFill>
          </p:spPr>
        </p:sp>
        <p:sp>
          <p:nvSpPr>
            <p:cNvPr name="TextBox 4" id="4"/>
            <p:cNvSpPr txBox="true"/>
            <p:nvPr/>
          </p:nvSpPr>
          <p:spPr>
            <a:xfrm>
              <a:off x="0" y="-123825"/>
              <a:ext cx="2487209" cy="2835667"/>
            </a:xfrm>
            <a:prstGeom prst="rect">
              <a:avLst/>
            </a:prstGeom>
          </p:spPr>
          <p:txBody>
            <a:bodyPr anchor="ctr" rtlCol="false" tIns="50800" lIns="50800" bIns="50800" rIns="50800"/>
            <a:lstStyle/>
            <a:p>
              <a:pPr algn="ctr">
                <a:lnSpc>
                  <a:spcPts val="4249"/>
                </a:lnSpc>
              </a:pPr>
            </a:p>
          </p:txBody>
        </p:sp>
      </p:grpSp>
      <p:sp>
        <p:nvSpPr>
          <p:cNvPr name="Freeform 5" id="5"/>
          <p:cNvSpPr/>
          <p:nvPr/>
        </p:nvSpPr>
        <p:spPr>
          <a:xfrm flipH="false" flipV="false" rot="0">
            <a:off x="9348090" y="114208"/>
            <a:ext cx="8436198" cy="3762909"/>
          </a:xfrm>
          <a:custGeom>
            <a:avLst/>
            <a:gdLst/>
            <a:ahLst/>
            <a:cxnLst/>
            <a:rect r="r" b="b" t="t" l="l"/>
            <a:pathLst>
              <a:path h="3762909" w="8436198">
                <a:moveTo>
                  <a:pt x="0" y="0"/>
                </a:moveTo>
                <a:lnTo>
                  <a:pt x="8436198" y="0"/>
                </a:lnTo>
                <a:lnTo>
                  <a:pt x="8436198" y="3762909"/>
                </a:lnTo>
                <a:lnTo>
                  <a:pt x="0" y="3762909"/>
                </a:lnTo>
                <a:lnTo>
                  <a:pt x="0" y="0"/>
                </a:lnTo>
                <a:close/>
              </a:path>
            </a:pathLst>
          </a:custGeom>
          <a:blipFill>
            <a:blip r:embed="rId2"/>
            <a:stretch>
              <a:fillRect l="0" t="0" r="0" b="0"/>
            </a:stretch>
          </a:blipFill>
        </p:spPr>
      </p:sp>
      <p:sp>
        <p:nvSpPr>
          <p:cNvPr name="Freeform 6" id="6"/>
          <p:cNvSpPr/>
          <p:nvPr/>
        </p:nvSpPr>
        <p:spPr>
          <a:xfrm flipH="false" flipV="false" rot="0">
            <a:off x="185480" y="1651952"/>
            <a:ext cx="8315956" cy="6971248"/>
          </a:xfrm>
          <a:custGeom>
            <a:avLst/>
            <a:gdLst/>
            <a:ahLst/>
            <a:cxnLst/>
            <a:rect r="r" b="b" t="t" l="l"/>
            <a:pathLst>
              <a:path h="6971248" w="8315956">
                <a:moveTo>
                  <a:pt x="0" y="0"/>
                </a:moveTo>
                <a:lnTo>
                  <a:pt x="8315956" y="0"/>
                </a:lnTo>
                <a:lnTo>
                  <a:pt x="8315956" y="6971248"/>
                </a:lnTo>
                <a:lnTo>
                  <a:pt x="0" y="6971248"/>
                </a:lnTo>
                <a:lnTo>
                  <a:pt x="0" y="0"/>
                </a:lnTo>
                <a:close/>
              </a:path>
            </a:pathLst>
          </a:custGeom>
          <a:blipFill>
            <a:blip r:embed="rId3"/>
            <a:stretch>
              <a:fillRect l="0" t="0" r="0" b="0"/>
            </a:stretch>
          </a:blipFill>
        </p:spPr>
      </p:sp>
      <p:sp>
        <p:nvSpPr>
          <p:cNvPr name="TextBox 7" id="7"/>
          <p:cNvSpPr txBox="true"/>
          <p:nvPr/>
        </p:nvSpPr>
        <p:spPr>
          <a:xfrm rot="0">
            <a:off x="185480" y="557848"/>
            <a:ext cx="8313593" cy="1094104"/>
          </a:xfrm>
          <a:prstGeom prst="rect">
            <a:avLst/>
          </a:prstGeom>
        </p:spPr>
        <p:txBody>
          <a:bodyPr anchor="t" rtlCol="false" tIns="0" lIns="0" bIns="0" rIns="0">
            <a:spAutoFit/>
          </a:bodyPr>
          <a:lstStyle/>
          <a:p>
            <a:pPr algn="ctr" marL="0" indent="0" lvl="0">
              <a:lnSpc>
                <a:spcPts val="8199"/>
              </a:lnSpc>
              <a:spcBef>
                <a:spcPct val="0"/>
              </a:spcBef>
            </a:pPr>
            <a:r>
              <a:rPr lang="en-US" sz="8199">
                <a:solidFill>
                  <a:srgbClr val="000000"/>
                </a:solidFill>
                <a:latin typeface="Bernoru"/>
                <a:ea typeface="Bernoru"/>
                <a:cs typeface="Bernoru"/>
                <a:sym typeface="Bernoru"/>
              </a:rPr>
              <a:t>Initial Results</a:t>
            </a:r>
          </a:p>
        </p:txBody>
      </p:sp>
      <p:sp>
        <p:nvSpPr>
          <p:cNvPr name="TextBox 8" id="8"/>
          <p:cNvSpPr txBox="true"/>
          <p:nvPr/>
        </p:nvSpPr>
        <p:spPr>
          <a:xfrm rot="0">
            <a:off x="9007653" y="4063037"/>
            <a:ext cx="9117071" cy="4578350"/>
          </a:xfrm>
          <a:prstGeom prst="rect">
            <a:avLst/>
          </a:prstGeom>
        </p:spPr>
        <p:txBody>
          <a:bodyPr anchor="t" rtlCol="false" tIns="0" lIns="0" bIns="0" rIns="0">
            <a:spAutoFit/>
          </a:bodyPr>
          <a:lstStyle/>
          <a:p>
            <a:pPr algn="just">
              <a:lnSpc>
                <a:spcPts val="3999"/>
              </a:lnSpc>
            </a:pPr>
            <a:r>
              <a:rPr lang="en-US" sz="3999">
                <a:solidFill>
                  <a:srgbClr val="000000"/>
                </a:solidFill>
                <a:latin typeface="Canva Student Font"/>
                <a:ea typeface="Canva Student Font"/>
                <a:cs typeface="Canva Student Font"/>
                <a:sym typeface="Canva Student Font"/>
              </a:rPr>
              <a:t>Sentiment labeling: from -1 to +1 (negative, neutral, to positive)</a:t>
            </a:r>
          </a:p>
          <a:p>
            <a:pPr algn="just">
              <a:lnSpc>
                <a:spcPts val="3999"/>
              </a:lnSpc>
            </a:pPr>
            <a:r>
              <a:rPr lang="en-US" sz="3999">
                <a:solidFill>
                  <a:srgbClr val="000000"/>
                </a:solidFill>
                <a:latin typeface="Canva Student Font"/>
                <a:ea typeface="Canva Student Font"/>
                <a:cs typeface="Canva Student Font"/>
                <a:sym typeface="Canva Student Font"/>
              </a:rPr>
              <a:t>Get classification report by Machine Learning Model (Logistic Regression)</a:t>
            </a:r>
          </a:p>
          <a:p>
            <a:pPr algn="just">
              <a:lnSpc>
                <a:spcPts val="3999"/>
              </a:lnSpc>
            </a:pPr>
            <a:r>
              <a:rPr lang="en-US" sz="3999">
                <a:solidFill>
                  <a:srgbClr val="000000"/>
                </a:solidFill>
                <a:latin typeface="Canva Student Font"/>
                <a:ea typeface="Canva Student Font"/>
                <a:cs typeface="Canva Student Font"/>
                <a:sym typeface="Canva Student Font"/>
              </a:rPr>
              <a:t>Overall Accuracy: 70.46%, class-0 (likely negative sentiment), class-1 (likely positive sentiment)</a:t>
            </a:r>
          </a:p>
          <a:p>
            <a:pPr algn="just">
              <a:lnSpc>
                <a:spcPts val="3999"/>
              </a:lnSpc>
            </a:pPr>
          </a:p>
          <a:p>
            <a:pPr algn="just">
              <a:lnSpc>
                <a:spcPts val="3999"/>
              </a:lnSpc>
            </a:pPr>
            <a:r>
              <a:rPr lang="en-US" sz="3999">
                <a:solidFill>
                  <a:srgbClr val="000000"/>
                </a:solidFill>
                <a:latin typeface="Canva Student Font"/>
                <a:ea typeface="Canva Student Font"/>
                <a:cs typeface="Canva Student Font"/>
                <a:sym typeface="Canva Student Font"/>
              </a:rPr>
              <a:t>macro avg(average of metric), weighted avg(average of metric weighted by proportion)</a:t>
            </a:r>
          </a:p>
        </p:txBody>
      </p:sp>
      <p:sp>
        <p:nvSpPr>
          <p:cNvPr name="TextBox 9" id="9"/>
          <p:cNvSpPr txBox="true"/>
          <p:nvPr/>
        </p:nvSpPr>
        <p:spPr>
          <a:xfrm rot="0">
            <a:off x="185480" y="8757273"/>
            <a:ext cx="8315956" cy="1861185"/>
          </a:xfrm>
          <a:prstGeom prst="rect">
            <a:avLst/>
          </a:prstGeom>
        </p:spPr>
        <p:txBody>
          <a:bodyPr anchor="t" rtlCol="false" tIns="0" lIns="0" bIns="0" rIns="0">
            <a:spAutoFit/>
          </a:bodyPr>
          <a:lstStyle/>
          <a:p>
            <a:pPr algn="just">
              <a:lnSpc>
                <a:spcPts val="2400"/>
              </a:lnSpc>
            </a:pPr>
            <a:r>
              <a:rPr lang="en-US" sz="2400">
                <a:solidFill>
                  <a:srgbClr val="000000"/>
                </a:solidFill>
                <a:latin typeface="Canva Student Font"/>
                <a:ea typeface="Canva Student Font"/>
                <a:cs typeface="Canva Student Font"/>
                <a:sym typeface="Canva Student Font"/>
              </a:rPr>
              <a:t>Datasets source: Yfinance, Timeframe: 5 years</a:t>
            </a:r>
          </a:p>
          <a:p>
            <a:pPr algn="just">
              <a:lnSpc>
                <a:spcPts val="2400"/>
              </a:lnSpc>
            </a:pPr>
            <a:r>
              <a:rPr lang="en-US" sz="2400">
                <a:solidFill>
                  <a:srgbClr val="000000"/>
                </a:solidFill>
                <a:latin typeface="Canva Student Font"/>
                <a:ea typeface="Canva Student Font"/>
                <a:cs typeface="Canva Student Font"/>
                <a:sym typeface="Canva Student Font"/>
              </a:rPr>
              <a:t>Method: Web Scrapping</a:t>
            </a:r>
          </a:p>
          <a:p>
            <a:pPr algn="just">
              <a:lnSpc>
                <a:spcPts val="2400"/>
              </a:lnSpc>
            </a:pPr>
            <a:r>
              <a:rPr lang="en-US" sz="2400">
                <a:solidFill>
                  <a:srgbClr val="000000"/>
                </a:solidFill>
                <a:latin typeface="Canva Student Font"/>
                <a:ea typeface="Canva Student Font"/>
                <a:cs typeface="Canva Student Font"/>
                <a:sym typeface="Canva Student Font"/>
              </a:rPr>
              <a:t>Process: Data cleaning, Pre-processing </a:t>
            </a:r>
          </a:p>
          <a:p>
            <a:pPr algn="just" marL="518160" indent="-259080" lvl="1">
              <a:lnSpc>
                <a:spcPts val="2400"/>
              </a:lnSpc>
              <a:buFont typeface="Arial"/>
              <a:buChar char="•"/>
            </a:pPr>
            <a:r>
              <a:rPr lang="en-US" sz="2400">
                <a:solidFill>
                  <a:srgbClr val="000000"/>
                </a:solidFill>
                <a:latin typeface="Canva Student Font"/>
                <a:ea typeface="Canva Student Font"/>
                <a:cs typeface="Canva Student Font"/>
                <a:sym typeface="Canva Student Font"/>
              </a:rPr>
              <a:t>Eliminating duplicate entries, addressing missing data, and standardizing the format and structure of the headlines.</a:t>
            </a:r>
          </a:p>
          <a:p>
            <a:pPr algn="just">
              <a:lnSpc>
                <a:spcPts val="2400"/>
              </a:lnSpc>
            </a:pPr>
          </a:p>
        </p:txBody>
      </p:sp>
      <p:sp>
        <p:nvSpPr>
          <p:cNvPr name="TextBox 10" id="10"/>
          <p:cNvSpPr txBox="true"/>
          <p:nvPr/>
        </p:nvSpPr>
        <p:spPr>
          <a:xfrm rot="0">
            <a:off x="0" y="-60960"/>
            <a:ext cx="6060458" cy="40220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Chapter-4</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AutoShape 2" id="2"/>
          <p:cNvSpPr/>
          <p:nvPr/>
        </p:nvSpPr>
        <p:spPr>
          <a:xfrm rot="0">
            <a:off x="0" y="9027713"/>
            <a:ext cx="18288000" cy="1259287"/>
          </a:xfrm>
          <a:prstGeom prst="rect">
            <a:avLst/>
          </a:prstGeom>
          <a:solidFill>
            <a:srgbClr val="E9BB51"/>
          </a:solidFill>
        </p:spPr>
      </p:sp>
      <p:sp>
        <p:nvSpPr>
          <p:cNvPr name="AutoShape 3" id="3"/>
          <p:cNvSpPr/>
          <p:nvPr/>
        </p:nvSpPr>
        <p:spPr>
          <a:xfrm rot="0">
            <a:off x="0" y="0"/>
            <a:ext cx="18288000" cy="1259287"/>
          </a:xfrm>
          <a:prstGeom prst="rect">
            <a:avLst/>
          </a:prstGeom>
          <a:solidFill>
            <a:srgbClr val="E9BB51"/>
          </a:solidFill>
        </p:spPr>
      </p:sp>
      <p:sp>
        <p:nvSpPr>
          <p:cNvPr name="Freeform 4" id="4"/>
          <p:cNvSpPr/>
          <p:nvPr/>
        </p:nvSpPr>
        <p:spPr>
          <a:xfrm flipH="false" flipV="false" rot="0">
            <a:off x="2099944" y="2097817"/>
            <a:ext cx="4072177" cy="5863082"/>
          </a:xfrm>
          <a:custGeom>
            <a:avLst/>
            <a:gdLst/>
            <a:ahLst/>
            <a:cxnLst/>
            <a:rect r="r" b="b" t="t" l="l"/>
            <a:pathLst>
              <a:path h="5863082" w="4072177">
                <a:moveTo>
                  <a:pt x="0" y="0"/>
                </a:moveTo>
                <a:lnTo>
                  <a:pt x="4072177" y="0"/>
                </a:lnTo>
                <a:lnTo>
                  <a:pt x="4072177" y="5863082"/>
                </a:lnTo>
                <a:lnTo>
                  <a:pt x="0" y="5863082"/>
                </a:lnTo>
                <a:lnTo>
                  <a:pt x="0" y="0"/>
                </a:lnTo>
                <a:close/>
              </a:path>
            </a:pathLst>
          </a:custGeom>
          <a:blipFill>
            <a:blip r:embed="rId2"/>
            <a:stretch>
              <a:fillRect l="0" t="0" r="0" b="0"/>
            </a:stretch>
          </a:blipFill>
        </p:spPr>
      </p:sp>
      <p:sp>
        <p:nvSpPr>
          <p:cNvPr name="TextBox 5" id="5"/>
          <p:cNvSpPr txBox="true"/>
          <p:nvPr/>
        </p:nvSpPr>
        <p:spPr>
          <a:xfrm rot="0">
            <a:off x="7606533" y="2697944"/>
            <a:ext cx="10039350" cy="4432301"/>
          </a:xfrm>
          <a:prstGeom prst="rect">
            <a:avLst/>
          </a:prstGeom>
        </p:spPr>
        <p:txBody>
          <a:bodyPr anchor="t" rtlCol="false" tIns="0" lIns="0" bIns="0" rIns="0">
            <a:spAutoFit/>
          </a:bodyPr>
          <a:lstStyle/>
          <a:p>
            <a:pPr algn="ctr" marL="0" indent="0" lvl="0">
              <a:lnSpc>
                <a:spcPts val="17000"/>
              </a:lnSpc>
              <a:spcBef>
                <a:spcPct val="0"/>
              </a:spcBef>
            </a:pPr>
            <a:r>
              <a:rPr lang="en-US" sz="17000" u="none">
                <a:solidFill>
                  <a:srgbClr val="765DC7"/>
                </a:solidFill>
                <a:latin typeface="Bernoru"/>
                <a:ea typeface="Bernoru"/>
                <a:cs typeface="Bernoru"/>
                <a:sym typeface="Bernoru"/>
              </a:rPr>
              <a:t>THANK YOU!</a:t>
            </a:r>
          </a:p>
        </p:txBody>
      </p:sp>
      <p:sp>
        <p:nvSpPr>
          <p:cNvPr name="TextBox 6" id="6"/>
          <p:cNvSpPr txBox="true"/>
          <p:nvPr/>
        </p:nvSpPr>
        <p:spPr>
          <a:xfrm rot="0">
            <a:off x="7606533" y="6997700"/>
            <a:ext cx="10039350" cy="635000"/>
          </a:xfrm>
          <a:prstGeom prst="rect">
            <a:avLst/>
          </a:prstGeom>
        </p:spPr>
        <p:txBody>
          <a:bodyPr anchor="t" rtlCol="false" tIns="0" lIns="0" bIns="0" rIns="0">
            <a:spAutoFit/>
          </a:bodyPr>
          <a:lstStyle/>
          <a:p>
            <a:pPr algn="ctr">
              <a:lnSpc>
                <a:spcPts val="5440"/>
              </a:lnSpc>
            </a:pPr>
            <a:r>
              <a:rPr lang="en-US" sz="3200">
                <a:solidFill>
                  <a:srgbClr val="000000"/>
                </a:solidFill>
                <a:latin typeface="Nunito Bold"/>
                <a:ea typeface="Nunito Bold"/>
                <a:cs typeface="Nunito Bold"/>
                <a:sym typeface="Nunito Bold"/>
              </a:rPr>
              <a:t>Any Questions?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AutoShape 2" id="2"/>
          <p:cNvSpPr/>
          <p:nvPr/>
        </p:nvSpPr>
        <p:spPr>
          <a:xfrm rot="0">
            <a:off x="0" y="0"/>
            <a:ext cx="18288000" cy="1865050"/>
          </a:xfrm>
          <a:prstGeom prst="rect">
            <a:avLst/>
          </a:prstGeom>
          <a:solidFill>
            <a:srgbClr val="765DC7"/>
          </a:solidFill>
        </p:spPr>
      </p:sp>
      <p:sp>
        <p:nvSpPr>
          <p:cNvPr name="Freeform 3" id="3"/>
          <p:cNvSpPr/>
          <p:nvPr/>
        </p:nvSpPr>
        <p:spPr>
          <a:xfrm flipH="false" flipV="false" rot="0">
            <a:off x="3521801" y="2209332"/>
            <a:ext cx="3075257" cy="2229561"/>
          </a:xfrm>
          <a:custGeom>
            <a:avLst/>
            <a:gdLst/>
            <a:ahLst/>
            <a:cxnLst/>
            <a:rect r="r" b="b" t="t" l="l"/>
            <a:pathLst>
              <a:path h="2229561" w="3075257">
                <a:moveTo>
                  <a:pt x="0" y="0"/>
                </a:moveTo>
                <a:lnTo>
                  <a:pt x="3075257" y="0"/>
                </a:lnTo>
                <a:lnTo>
                  <a:pt x="3075257" y="2229561"/>
                </a:lnTo>
                <a:lnTo>
                  <a:pt x="0" y="2229561"/>
                </a:lnTo>
                <a:lnTo>
                  <a:pt x="0" y="0"/>
                </a:lnTo>
                <a:close/>
              </a:path>
            </a:pathLst>
          </a:custGeom>
          <a:blipFill>
            <a:blip r:embed="rId2"/>
            <a:stretch>
              <a:fillRect l="0" t="0" r="0" b="0"/>
            </a:stretch>
          </a:blipFill>
        </p:spPr>
      </p:sp>
      <p:sp>
        <p:nvSpPr>
          <p:cNvPr name="Freeform 4" id="4"/>
          <p:cNvSpPr/>
          <p:nvPr/>
        </p:nvSpPr>
        <p:spPr>
          <a:xfrm flipH="false" flipV="false" rot="0">
            <a:off x="3239964" y="6465334"/>
            <a:ext cx="3075257" cy="1902815"/>
          </a:xfrm>
          <a:custGeom>
            <a:avLst/>
            <a:gdLst/>
            <a:ahLst/>
            <a:cxnLst/>
            <a:rect r="r" b="b" t="t" l="l"/>
            <a:pathLst>
              <a:path h="1902815" w="3075257">
                <a:moveTo>
                  <a:pt x="0" y="0"/>
                </a:moveTo>
                <a:lnTo>
                  <a:pt x="3075257" y="0"/>
                </a:lnTo>
                <a:lnTo>
                  <a:pt x="3075257" y="1902815"/>
                </a:lnTo>
                <a:lnTo>
                  <a:pt x="0" y="1902815"/>
                </a:lnTo>
                <a:lnTo>
                  <a:pt x="0" y="0"/>
                </a:lnTo>
                <a:close/>
              </a:path>
            </a:pathLst>
          </a:custGeom>
          <a:blipFill>
            <a:blip r:embed="rId3"/>
            <a:stretch>
              <a:fillRect l="0" t="0" r="0" b="0"/>
            </a:stretch>
          </a:blipFill>
        </p:spPr>
      </p:sp>
      <p:sp>
        <p:nvSpPr>
          <p:cNvPr name="Freeform 5" id="5"/>
          <p:cNvSpPr/>
          <p:nvPr/>
        </p:nvSpPr>
        <p:spPr>
          <a:xfrm flipH="false" flipV="false" rot="0">
            <a:off x="12175094" y="6277514"/>
            <a:ext cx="2329978" cy="2193092"/>
          </a:xfrm>
          <a:custGeom>
            <a:avLst/>
            <a:gdLst/>
            <a:ahLst/>
            <a:cxnLst/>
            <a:rect r="r" b="b" t="t" l="l"/>
            <a:pathLst>
              <a:path h="2193092" w="2329978">
                <a:moveTo>
                  <a:pt x="0" y="0"/>
                </a:moveTo>
                <a:lnTo>
                  <a:pt x="2329978" y="0"/>
                </a:lnTo>
                <a:lnTo>
                  <a:pt x="2329978" y="2193091"/>
                </a:lnTo>
                <a:lnTo>
                  <a:pt x="0" y="2193091"/>
                </a:lnTo>
                <a:lnTo>
                  <a:pt x="0" y="0"/>
                </a:lnTo>
                <a:close/>
              </a:path>
            </a:pathLst>
          </a:custGeom>
          <a:blipFill>
            <a:blip r:embed="rId4"/>
            <a:stretch>
              <a:fillRect l="0" t="0" r="0" b="0"/>
            </a:stretch>
          </a:blipFill>
        </p:spPr>
      </p:sp>
      <p:sp>
        <p:nvSpPr>
          <p:cNvPr name="Freeform 6" id="6"/>
          <p:cNvSpPr/>
          <p:nvPr/>
        </p:nvSpPr>
        <p:spPr>
          <a:xfrm flipH="false" flipV="false" rot="0">
            <a:off x="11584856" y="2262140"/>
            <a:ext cx="3248885" cy="2176753"/>
          </a:xfrm>
          <a:custGeom>
            <a:avLst/>
            <a:gdLst/>
            <a:ahLst/>
            <a:cxnLst/>
            <a:rect r="r" b="b" t="t" l="l"/>
            <a:pathLst>
              <a:path h="2176753" w="3248885">
                <a:moveTo>
                  <a:pt x="0" y="0"/>
                </a:moveTo>
                <a:lnTo>
                  <a:pt x="3248885" y="0"/>
                </a:lnTo>
                <a:lnTo>
                  <a:pt x="3248885" y="2176753"/>
                </a:lnTo>
                <a:lnTo>
                  <a:pt x="0" y="2176753"/>
                </a:lnTo>
                <a:lnTo>
                  <a:pt x="0" y="0"/>
                </a:lnTo>
                <a:close/>
              </a:path>
            </a:pathLst>
          </a:custGeom>
          <a:blipFill>
            <a:blip r:embed="rId5"/>
            <a:stretch>
              <a:fillRect l="0" t="0" r="0" b="0"/>
            </a:stretch>
          </a:blipFill>
        </p:spPr>
      </p:sp>
      <p:sp>
        <p:nvSpPr>
          <p:cNvPr name="TextBox 7" id="7"/>
          <p:cNvSpPr txBox="true"/>
          <p:nvPr/>
        </p:nvSpPr>
        <p:spPr>
          <a:xfrm rot="0">
            <a:off x="1901072" y="4393000"/>
            <a:ext cx="6335988" cy="904875"/>
          </a:xfrm>
          <a:prstGeom prst="rect">
            <a:avLst/>
          </a:prstGeom>
        </p:spPr>
        <p:txBody>
          <a:bodyPr anchor="t" rtlCol="false" tIns="0" lIns="0" bIns="0" rIns="0">
            <a:spAutoFit/>
          </a:bodyPr>
          <a:lstStyle/>
          <a:p>
            <a:pPr algn="ctr">
              <a:lnSpc>
                <a:spcPts val="7650"/>
              </a:lnSpc>
              <a:spcBef>
                <a:spcPct val="0"/>
              </a:spcBef>
            </a:pPr>
            <a:r>
              <a:rPr lang="en-US" sz="4500">
                <a:solidFill>
                  <a:srgbClr val="000000"/>
                </a:solidFill>
                <a:latin typeface="Nunito Bold"/>
                <a:ea typeface="Nunito Bold"/>
                <a:cs typeface="Nunito Bold"/>
                <a:sym typeface="Nunito Bold"/>
              </a:rPr>
              <a:t>Introduction</a:t>
            </a:r>
          </a:p>
        </p:txBody>
      </p:sp>
      <p:sp>
        <p:nvSpPr>
          <p:cNvPr name="TextBox 8" id="8"/>
          <p:cNvSpPr txBox="true"/>
          <p:nvPr/>
        </p:nvSpPr>
        <p:spPr>
          <a:xfrm rot="0">
            <a:off x="651471" y="353088"/>
            <a:ext cx="11327499" cy="1339849"/>
          </a:xfrm>
          <a:prstGeom prst="rect">
            <a:avLst/>
          </a:prstGeom>
        </p:spPr>
        <p:txBody>
          <a:bodyPr anchor="t" rtlCol="false" tIns="0" lIns="0" bIns="0" rIns="0">
            <a:spAutoFit/>
          </a:bodyPr>
          <a:lstStyle/>
          <a:p>
            <a:pPr algn="l" marL="0" indent="0" lvl="0">
              <a:lnSpc>
                <a:spcPts val="9999"/>
              </a:lnSpc>
              <a:spcBef>
                <a:spcPct val="0"/>
              </a:spcBef>
            </a:pPr>
            <a:r>
              <a:rPr lang="en-US" sz="9999">
                <a:solidFill>
                  <a:srgbClr val="000000"/>
                </a:solidFill>
                <a:latin typeface="Bernoru"/>
                <a:ea typeface="Bernoru"/>
                <a:cs typeface="Bernoru"/>
                <a:sym typeface="Bernoru"/>
              </a:rPr>
              <a:t>CHAPTERS</a:t>
            </a:r>
          </a:p>
        </p:txBody>
      </p:sp>
      <p:sp>
        <p:nvSpPr>
          <p:cNvPr name="TextBox 9" id="9"/>
          <p:cNvSpPr txBox="true"/>
          <p:nvPr/>
        </p:nvSpPr>
        <p:spPr>
          <a:xfrm rot="0">
            <a:off x="10050940" y="4393000"/>
            <a:ext cx="6335988" cy="904875"/>
          </a:xfrm>
          <a:prstGeom prst="rect">
            <a:avLst/>
          </a:prstGeom>
        </p:spPr>
        <p:txBody>
          <a:bodyPr anchor="t" rtlCol="false" tIns="0" lIns="0" bIns="0" rIns="0">
            <a:spAutoFit/>
          </a:bodyPr>
          <a:lstStyle/>
          <a:p>
            <a:pPr algn="ctr">
              <a:lnSpc>
                <a:spcPts val="7650"/>
              </a:lnSpc>
              <a:spcBef>
                <a:spcPct val="0"/>
              </a:spcBef>
            </a:pPr>
            <a:r>
              <a:rPr lang="en-US" sz="4500">
                <a:solidFill>
                  <a:srgbClr val="000000"/>
                </a:solidFill>
                <a:latin typeface="Nunito Bold"/>
                <a:ea typeface="Nunito Bold"/>
                <a:cs typeface="Nunito Bold"/>
                <a:sym typeface="Nunito Bold"/>
              </a:rPr>
              <a:t>Literature Review</a:t>
            </a:r>
          </a:p>
        </p:txBody>
      </p:sp>
      <p:sp>
        <p:nvSpPr>
          <p:cNvPr name="TextBox 10" id="10"/>
          <p:cNvSpPr txBox="true"/>
          <p:nvPr/>
        </p:nvSpPr>
        <p:spPr>
          <a:xfrm rot="0">
            <a:off x="1920344" y="8251530"/>
            <a:ext cx="6335988" cy="904875"/>
          </a:xfrm>
          <a:prstGeom prst="rect">
            <a:avLst/>
          </a:prstGeom>
        </p:spPr>
        <p:txBody>
          <a:bodyPr anchor="t" rtlCol="false" tIns="0" lIns="0" bIns="0" rIns="0">
            <a:spAutoFit/>
          </a:bodyPr>
          <a:lstStyle/>
          <a:p>
            <a:pPr algn="ctr">
              <a:lnSpc>
                <a:spcPts val="7650"/>
              </a:lnSpc>
              <a:spcBef>
                <a:spcPct val="0"/>
              </a:spcBef>
            </a:pPr>
            <a:r>
              <a:rPr lang="en-US" sz="4500">
                <a:solidFill>
                  <a:srgbClr val="000000"/>
                </a:solidFill>
                <a:latin typeface="Nunito Bold"/>
                <a:ea typeface="Nunito Bold"/>
                <a:cs typeface="Nunito Bold"/>
                <a:sym typeface="Nunito Bold"/>
              </a:rPr>
              <a:t>Research Methodology</a:t>
            </a:r>
          </a:p>
        </p:txBody>
      </p:sp>
      <p:sp>
        <p:nvSpPr>
          <p:cNvPr name="TextBox 11" id="11"/>
          <p:cNvSpPr txBox="true"/>
          <p:nvPr/>
        </p:nvSpPr>
        <p:spPr>
          <a:xfrm rot="0">
            <a:off x="10070213" y="8270580"/>
            <a:ext cx="6335988" cy="904875"/>
          </a:xfrm>
          <a:prstGeom prst="rect">
            <a:avLst/>
          </a:prstGeom>
        </p:spPr>
        <p:txBody>
          <a:bodyPr anchor="t" rtlCol="false" tIns="0" lIns="0" bIns="0" rIns="0">
            <a:spAutoFit/>
          </a:bodyPr>
          <a:lstStyle/>
          <a:p>
            <a:pPr algn="ctr">
              <a:lnSpc>
                <a:spcPts val="7650"/>
              </a:lnSpc>
              <a:spcBef>
                <a:spcPct val="0"/>
              </a:spcBef>
            </a:pPr>
            <a:r>
              <a:rPr lang="en-US" sz="4500">
                <a:solidFill>
                  <a:srgbClr val="000000"/>
                </a:solidFill>
                <a:latin typeface="Nunito Bold"/>
                <a:ea typeface="Nunito Bold"/>
                <a:cs typeface="Nunito Bold"/>
                <a:sym typeface="Nunito Bold"/>
              </a:rPr>
              <a:t>EDA/ Initial Results</a:t>
            </a:r>
          </a:p>
        </p:txBody>
      </p:sp>
      <p:sp>
        <p:nvSpPr>
          <p:cNvPr name="TextBox 12" id="12"/>
          <p:cNvSpPr txBox="true"/>
          <p:nvPr/>
        </p:nvSpPr>
        <p:spPr>
          <a:xfrm rot="0">
            <a:off x="2140265" y="5297875"/>
            <a:ext cx="5838330" cy="371475"/>
          </a:xfrm>
          <a:prstGeom prst="rect">
            <a:avLst/>
          </a:prstGeom>
        </p:spPr>
        <p:txBody>
          <a:bodyPr anchor="t" rtlCol="false" tIns="0" lIns="0" bIns="0" rIns="0">
            <a:spAutoFit/>
          </a:bodyPr>
          <a:lstStyle/>
          <a:p>
            <a:pPr algn="ctr">
              <a:lnSpc>
                <a:spcPts val="2999"/>
              </a:lnSpc>
            </a:pPr>
            <a:r>
              <a:rPr lang="en-US" sz="2499">
                <a:solidFill>
                  <a:srgbClr val="000000"/>
                </a:solidFill>
                <a:latin typeface="Nunito"/>
                <a:ea typeface="Nunito"/>
                <a:cs typeface="Nunito"/>
                <a:sym typeface="Nunito"/>
              </a:rPr>
              <a:t>Introduction, objectives, scope</a:t>
            </a:r>
          </a:p>
        </p:txBody>
      </p:sp>
      <p:sp>
        <p:nvSpPr>
          <p:cNvPr name="TextBox 13" id="13"/>
          <p:cNvSpPr txBox="true"/>
          <p:nvPr/>
        </p:nvSpPr>
        <p:spPr>
          <a:xfrm rot="0">
            <a:off x="1901072" y="9156405"/>
            <a:ext cx="6658485" cy="742950"/>
          </a:xfrm>
          <a:prstGeom prst="rect">
            <a:avLst/>
          </a:prstGeom>
        </p:spPr>
        <p:txBody>
          <a:bodyPr anchor="t" rtlCol="false" tIns="0" lIns="0" bIns="0" rIns="0">
            <a:spAutoFit/>
          </a:bodyPr>
          <a:lstStyle/>
          <a:p>
            <a:pPr algn="ctr">
              <a:lnSpc>
                <a:spcPts val="2999"/>
              </a:lnSpc>
            </a:pPr>
            <a:r>
              <a:rPr lang="en-US" sz="2499">
                <a:solidFill>
                  <a:srgbClr val="000000"/>
                </a:solidFill>
                <a:latin typeface="Nunito"/>
                <a:ea typeface="Nunito"/>
                <a:cs typeface="Nunito"/>
                <a:sym typeface="Nunito"/>
              </a:rPr>
              <a:t>Description of data sources, data collection methods, and data pre-processing steps</a:t>
            </a:r>
          </a:p>
        </p:txBody>
      </p:sp>
      <p:sp>
        <p:nvSpPr>
          <p:cNvPr name="TextBox 14" id="14"/>
          <p:cNvSpPr txBox="true"/>
          <p:nvPr/>
        </p:nvSpPr>
        <p:spPr>
          <a:xfrm rot="0">
            <a:off x="10290133" y="5143500"/>
            <a:ext cx="5838330" cy="742950"/>
          </a:xfrm>
          <a:prstGeom prst="rect">
            <a:avLst/>
          </a:prstGeom>
        </p:spPr>
        <p:txBody>
          <a:bodyPr anchor="t" rtlCol="false" tIns="0" lIns="0" bIns="0" rIns="0">
            <a:spAutoFit/>
          </a:bodyPr>
          <a:lstStyle/>
          <a:p>
            <a:pPr algn="ctr">
              <a:lnSpc>
                <a:spcPts val="2999"/>
              </a:lnSpc>
            </a:pPr>
            <a:r>
              <a:rPr lang="en-US" sz="2499">
                <a:solidFill>
                  <a:srgbClr val="000000"/>
                </a:solidFill>
                <a:latin typeface="Nunito"/>
                <a:ea typeface="Nunito"/>
                <a:cs typeface="Nunito"/>
                <a:sym typeface="Nunito"/>
              </a:rPr>
              <a:t>Overview, relationships, sentiment analysis, advanced predictive models</a:t>
            </a:r>
          </a:p>
        </p:txBody>
      </p:sp>
      <p:sp>
        <p:nvSpPr>
          <p:cNvPr name="TextBox 15" id="15"/>
          <p:cNvSpPr txBox="true"/>
          <p:nvPr/>
        </p:nvSpPr>
        <p:spPr>
          <a:xfrm rot="0">
            <a:off x="10290133" y="9156405"/>
            <a:ext cx="6494644" cy="742950"/>
          </a:xfrm>
          <a:prstGeom prst="rect">
            <a:avLst/>
          </a:prstGeom>
        </p:spPr>
        <p:txBody>
          <a:bodyPr anchor="t" rtlCol="false" tIns="0" lIns="0" bIns="0" rIns="0">
            <a:spAutoFit/>
          </a:bodyPr>
          <a:lstStyle/>
          <a:p>
            <a:pPr algn="ctr">
              <a:lnSpc>
                <a:spcPts val="2999"/>
              </a:lnSpc>
            </a:pPr>
            <a:r>
              <a:rPr lang="en-US" sz="2499">
                <a:solidFill>
                  <a:srgbClr val="000000"/>
                </a:solidFill>
                <a:latin typeface="Nunito"/>
                <a:ea typeface="Nunito"/>
                <a:cs typeface="Nunito"/>
                <a:sym typeface="Nunito"/>
              </a:rPr>
              <a:t>Visualizations, descriptive statistics, initial insights &amp; results, ML, and future work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AutoShape 2" id="2"/>
          <p:cNvSpPr/>
          <p:nvPr/>
        </p:nvSpPr>
        <p:spPr>
          <a:xfrm rot="0">
            <a:off x="0" y="0"/>
            <a:ext cx="18288000" cy="2789116"/>
          </a:xfrm>
          <a:prstGeom prst="rect">
            <a:avLst/>
          </a:prstGeom>
          <a:solidFill>
            <a:srgbClr val="E9BB51"/>
          </a:solidFill>
        </p:spPr>
      </p:sp>
      <p:sp>
        <p:nvSpPr>
          <p:cNvPr name="Freeform 3" id="3"/>
          <p:cNvSpPr/>
          <p:nvPr/>
        </p:nvSpPr>
        <p:spPr>
          <a:xfrm flipH="false" flipV="false" rot="0">
            <a:off x="14433483" y="279777"/>
            <a:ext cx="3075257" cy="2229561"/>
          </a:xfrm>
          <a:custGeom>
            <a:avLst/>
            <a:gdLst/>
            <a:ahLst/>
            <a:cxnLst/>
            <a:rect r="r" b="b" t="t" l="l"/>
            <a:pathLst>
              <a:path h="2229561" w="3075257">
                <a:moveTo>
                  <a:pt x="0" y="0"/>
                </a:moveTo>
                <a:lnTo>
                  <a:pt x="3075257" y="0"/>
                </a:lnTo>
                <a:lnTo>
                  <a:pt x="3075257" y="2229561"/>
                </a:lnTo>
                <a:lnTo>
                  <a:pt x="0" y="2229561"/>
                </a:lnTo>
                <a:lnTo>
                  <a:pt x="0" y="0"/>
                </a:lnTo>
                <a:close/>
              </a:path>
            </a:pathLst>
          </a:custGeom>
          <a:blipFill>
            <a:blip r:embed="rId2"/>
            <a:stretch>
              <a:fillRect l="0" t="0" r="0" b="0"/>
            </a:stretch>
          </a:blipFill>
        </p:spPr>
      </p:sp>
      <p:sp>
        <p:nvSpPr>
          <p:cNvPr name="TextBox 4" id="4"/>
          <p:cNvSpPr txBox="true"/>
          <p:nvPr/>
        </p:nvSpPr>
        <p:spPr>
          <a:xfrm rot="0">
            <a:off x="3429630" y="815121"/>
            <a:ext cx="10389990" cy="1339849"/>
          </a:xfrm>
          <a:prstGeom prst="rect">
            <a:avLst/>
          </a:prstGeom>
        </p:spPr>
        <p:txBody>
          <a:bodyPr anchor="t" rtlCol="false" tIns="0" lIns="0" bIns="0" rIns="0">
            <a:spAutoFit/>
          </a:bodyPr>
          <a:lstStyle/>
          <a:p>
            <a:pPr algn="r" marL="0" indent="0" lvl="0">
              <a:lnSpc>
                <a:spcPts val="9999"/>
              </a:lnSpc>
              <a:spcBef>
                <a:spcPct val="0"/>
              </a:spcBef>
            </a:pPr>
            <a:r>
              <a:rPr lang="en-US" sz="9999">
                <a:solidFill>
                  <a:srgbClr val="000000"/>
                </a:solidFill>
                <a:latin typeface="Bernoru"/>
                <a:ea typeface="Bernoru"/>
                <a:cs typeface="Bernoru"/>
                <a:sym typeface="Bernoru"/>
              </a:rPr>
              <a:t>INTRODUCTION</a:t>
            </a:r>
          </a:p>
        </p:txBody>
      </p:sp>
      <p:sp>
        <p:nvSpPr>
          <p:cNvPr name="TextBox 5" id="5"/>
          <p:cNvSpPr txBox="true"/>
          <p:nvPr/>
        </p:nvSpPr>
        <p:spPr>
          <a:xfrm rot="0">
            <a:off x="1028700" y="3520866"/>
            <a:ext cx="16230600" cy="971550"/>
          </a:xfrm>
          <a:prstGeom prst="rect">
            <a:avLst/>
          </a:prstGeom>
        </p:spPr>
        <p:txBody>
          <a:bodyPr anchor="t" rtlCol="false" tIns="0" lIns="0" bIns="0" rIns="0">
            <a:spAutoFit/>
          </a:bodyPr>
          <a:lstStyle/>
          <a:p>
            <a:pPr algn="just" marL="690881" indent="-345440" lvl="1">
              <a:lnSpc>
                <a:spcPts val="3840"/>
              </a:lnSpc>
              <a:buFont typeface="Arial"/>
              <a:buChar char="•"/>
            </a:pPr>
            <a:r>
              <a:rPr lang="en-US" sz="3200" spc="128">
                <a:solidFill>
                  <a:srgbClr val="000000"/>
                </a:solidFill>
                <a:latin typeface="Nunito"/>
                <a:ea typeface="Nunito"/>
                <a:cs typeface="Nunito"/>
                <a:sym typeface="Nunito"/>
              </a:rPr>
              <a:t>Sentiment analysis, or opinion mining. Process of identifying individuals‘ opinions, emotions, attitudes, and feelings in financial news.</a:t>
            </a:r>
          </a:p>
        </p:txBody>
      </p:sp>
      <p:sp>
        <p:nvSpPr>
          <p:cNvPr name="TextBox 6" id="6"/>
          <p:cNvSpPr txBox="true"/>
          <p:nvPr/>
        </p:nvSpPr>
        <p:spPr>
          <a:xfrm rot="0">
            <a:off x="1028700" y="5109494"/>
            <a:ext cx="16230600" cy="971550"/>
          </a:xfrm>
          <a:prstGeom prst="rect">
            <a:avLst/>
          </a:prstGeom>
        </p:spPr>
        <p:txBody>
          <a:bodyPr anchor="t" rtlCol="false" tIns="0" lIns="0" bIns="0" rIns="0">
            <a:spAutoFit/>
          </a:bodyPr>
          <a:lstStyle/>
          <a:p>
            <a:pPr algn="just" marL="690881" indent="-345440" lvl="1">
              <a:lnSpc>
                <a:spcPts val="3840"/>
              </a:lnSpc>
              <a:buFont typeface="Arial"/>
              <a:buChar char="•"/>
            </a:pPr>
            <a:r>
              <a:rPr lang="en-US" sz="3200" spc="128">
                <a:solidFill>
                  <a:srgbClr val="000000"/>
                </a:solidFill>
                <a:latin typeface="Nunito"/>
                <a:ea typeface="Nunito"/>
                <a:cs typeface="Nunito"/>
                <a:sym typeface="Nunito"/>
              </a:rPr>
              <a:t>Sentiment analysis provide valuable insights for their decision-making processes in stock market prediction.</a:t>
            </a:r>
          </a:p>
        </p:txBody>
      </p:sp>
      <p:sp>
        <p:nvSpPr>
          <p:cNvPr name="TextBox 7" id="7"/>
          <p:cNvSpPr txBox="true"/>
          <p:nvPr/>
        </p:nvSpPr>
        <p:spPr>
          <a:xfrm rot="0">
            <a:off x="1028700" y="6941010"/>
            <a:ext cx="16230600" cy="485775"/>
          </a:xfrm>
          <a:prstGeom prst="rect">
            <a:avLst/>
          </a:prstGeom>
        </p:spPr>
        <p:txBody>
          <a:bodyPr anchor="t" rtlCol="false" tIns="0" lIns="0" bIns="0" rIns="0">
            <a:spAutoFit/>
          </a:bodyPr>
          <a:lstStyle/>
          <a:p>
            <a:pPr algn="just" marL="690881" indent="-345440" lvl="1">
              <a:lnSpc>
                <a:spcPts val="3840"/>
              </a:lnSpc>
              <a:buFont typeface="Arial"/>
              <a:buChar char="•"/>
            </a:pPr>
            <a:r>
              <a:rPr lang="en-US" sz="3200" spc="128">
                <a:solidFill>
                  <a:srgbClr val="000000"/>
                </a:solidFill>
                <a:latin typeface="Nunito"/>
                <a:ea typeface="Nunito"/>
                <a:cs typeface="Nunito"/>
                <a:sym typeface="Nunito"/>
              </a:rPr>
              <a:t>Technologies like LSTM networks can improve stock price prediction accuracy.</a:t>
            </a:r>
          </a:p>
        </p:txBody>
      </p:sp>
      <p:sp>
        <p:nvSpPr>
          <p:cNvPr name="TextBox 8" id="8"/>
          <p:cNvSpPr txBox="true"/>
          <p:nvPr/>
        </p:nvSpPr>
        <p:spPr>
          <a:xfrm rot="0">
            <a:off x="1028700" y="8286750"/>
            <a:ext cx="16230600" cy="971550"/>
          </a:xfrm>
          <a:prstGeom prst="rect">
            <a:avLst/>
          </a:prstGeom>
        </p:spPr>
        <p:txBody>
          <a:bodyPr anchor="t" rtlCol="false" tIns="0" lIns="0" bIns="0" rIns="0">
            <a:spAutoFit/>
          </a:bodyPr>
          <a:lstStyle/>
          <a:p>
            <a:pPr algn="just" marL="690881" indent="-345440" lvl="1">
              <a:lnSpc>
                <a:spcPts val="3840"/>
              </a:lnSpc>
              <a:buFont typeface="Arial"/>
              <a:buChar char="•"/>
            </a:pPr>
            <a:r>
              <a:rPr lang="en-US" sz="3200" spc="128">
                <a:solidFill>
                  <a:srgbClr val="000000"/>
                </a:solidFill>
                <a:latin typeface="Nunito"/>
                <a:ea typeface="Nunito"/>
                <a:cs typeface="Nunito"/>
                <a:sym typeface="Nunito"/>
              </a:rPr>
              <a:t>Research aims to explore sentiment analysis of news headlines and its impact on stock prices in Malaysia.</a:t>
            </a:r>
          </a:p>
        </p:txBody>
      </p:sp>
      <p:sp>
        <p:nvSpPr>
          <p:cNvPr name="TextBox 9" id="9"/>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Freeform 2" id="2"/>
          <p:cNvSpPr/>
          <p:nvPr/>
        </p:nvSpPr>
        <p:spPr>
          <a:xfrm flipH="false" flipV="false" rot="0">
            <a:off x="513174" y="1355735"/>
            <a:ext cx="2308331" cy="2094810"/>
          </a:xfrm>
          <a:custGeom>
            <a:avLst/>
            <a:gdLst/>
            <a:ahLst/>
            <a:cxnLst/>
            <a:rect r="r" b="b" t="t" l="l"/>
            <a:pathLst>
              <a:path h="2094810" w="2308331">
                <a:moveTo>
                  <a:pt x="0" y="0"/>
                </a:moveTo>
                <a:lnTo>
                  <a:pt x="2308331" y="0"/>
                </a:lnTo>
                <a:lnTo>
                  <a:pt x="2308331" y="2094811"/>
                </a:lnTo>
                <a:lnTo>
                  <a:pt x="0" y="2094811"/>
                </a:lnTo>
                <a:lnTo>
                  <a:pt x="0" y="0"/>
                </a:lnTo>
                <a:close/>
              </a:path>
            </a:pathLst>
          </a:custGeom>
          <a:blipFill>
            <a:blip r:embed="rId2"/>
            <a:stretch>
              <a:fillRect l="0" t="0" r="0" b="0"/>
            </a:stretch>
          </a:blipFill>
        </p:spPr>
      </p:sp>
      <p:sp>
        <p:nvSpPr>
          <p:cNvPr name="Freeform 3" id="3"/>
          <p:cNvSpPr/>
          <p:nvPr/>
        </p:nvSpPr>
        <p:spPr>
          <a:xfrm flipH="false" flipV="false" rot="0">
            <a:off x="15665389" y="595323"/>
            <a:ext cx="2622611" cy="2094810"/>
          </a:xfrm>
          <a:custGeom>
            <a:avLst/>
            <a:gdLst/>
            <a:ahLst/>
            <a:cxnLst/>
            <a:rect r="r" b="b" t="t" l="l"/>
            <a:pathLst>
              <a:path h="2094810" w="2622611">
                <a:moveTo>
                  <a:pt x="0" y="0"/>
                </a:moveTo>
                <a:lnTo>
                  <a:pt x="2622611" y="0"/>
                </a:lnTo>
                <a:lnTo>
                  <a:pt x="2622611" y="2094810"/>
                </a:lnTo>
                <a:lnTo>
                  <a:pt x="0" y="2094810"/>
                </a:lnTo>
                <a:lnTo>
                  <a:pt x="0" y="0"/>
                </a:lnTo>
                <a:close/>
              </a:path>
            </a:pathLst>
          </a:custGeom>
          <a:blipFill>
            <a:blip r:embed="rId3"/>
            <a:stretch>
              <a:fillRect l="0" t="0" r="0" b="0"/>
            </a:stretch>
          </a:blipFill>
        </p:spPr>
      </p:sp>
      <p:sp>
        <p:nvSpPr>
          <p:cNvPr name="TextBox 4" id="4"/>
          <p:cNvSpPr txBox="true"/>
          <p:nvPr/>
        </p:nvSpPr>
        <p:spPr>
          <a:xfrm rot="0">
            <a:off x="3480251" y="776298"/>
            <a:ext cx="11327499" cy="1339849"/>
          </a:xfrm>
          <a:prstGeom prst="rect">
            <a:avLst/>
          </a:prstGeom>
        </p:spPr>
        <p:txBody>
          <a:bodyPr anchor="t" rtlCol="false" tIns="0" lIns="0" bIns="0" rIns="0">
            <a:spAutoFit/>
          </a:bodyPr>
          <a:lstStyle/>
          <a:p>
            <a:pPr algn="ctr" marL="0" indent="0" lvl="0">
              <a:lnSpc>
                <a:spcPts val="9999"/>
              </a:lnSpc>
              <a:spcBef>
                <a:spcPct val="0"/>
              </a:spcBef>
            </a:pPr>
            <a:r>
              <a:rPr lang="en-US" sz="9999">
                <a:solidFill>
                  <a:srgbClr val="765DC7"/>
                </a:solidFill>
                <a:latin typeface="Bernoru"/>
                <a:ea typeface="Bernoru"/>
                <a:cs typeface="Bernoru"/>
                <a:sym typeface="Bernoru"/>
              </a:rPr>
              <a:t>INTRODUCTION</a:t>
            </a:r>
          </a:p>
        </p:txBody>
      </p:sp>
      <p:sp>
        <p:nvSpPr>
          <p:cNvPr name="TextBox 5" id="5"/>
          <p:cNvSpPr txBox="true"/>
          <p:nvPr/>
        </p:nvSpPr>
        <p:spPr>
          <a:xfrm rot="0">
            <a:off x="513174" y="3526746"/>
            <a:ext cx="9391924" cy="609600"/>
          </a:xfrm>
          <a:prstGeom prst="rect">
            <a:avLst/>
          </a:prstGeom>
        </p:spPr>
        <p:txBody>
          <a:bodyPr anchor="t" rtlCol="false" tIns="0" lIns="0" bIns="0" rIns="0">
            <a:spAutoFit/>
          </a:bodyPr>
          <a:lstStyle/>
          <a:p>
            <a:pPr algn="just">
              <a:lnSpc>
                <a:spcPts val="4500"/>
              </a:lnSpc>
            </a:pPr>
            <a:r>
              <a:rPr lang="en-US" sz="4500">
                <a:solidFill>
                  <a:srgbClr val="000000"/>
                </a:solidFill>
                <a:latin typeface="Nunito Bold"/>
                <a:ea typeface="Nunito Bold"/>
                <a:cs typeface="Nunito Bold"/>
                <a:sym typeface="Nunito Bold"/>
              </a:rPr>
              <a:t>Research Questions &amp; Objectives</a:t>
            </a:r>
          </a:p>
        </p:txBody>
      </p:sp>
      <p:sp>
        <p:nvSpPr>
          <p:cNvPr name="TextBox 6" id="6"/>
          <p:cNvSpPr txBox="true"/>
          <p:nvPr/>
        </p:nvSpPr>
        <p:spPr>
          <a:xfrm rot="0">
            <a:off x="322152" y="4210958"/>
            <a:ext cx="9391924" cy="5257355"/>
          </a:xfrm>
          <a:prstGeom prst="rect">
            <a:avLst/>
          </a:prstGeom>
        </p:spPr>
        <p:txBody>
          <a:bodyPr anchor="t" rtlCol="false" tIns="0" lIns="0" bIns="0" rIns="0">
            <a:spAutoFit/>
          </a:bodyPr>
          <a:lstStyle/>
          <a:p>
            <a:pPr algn="just">
              <a:lnSpc>
                <a:spcPts val="3265"/>
              </a:lnSpc>
            </a:pPr>
            <a:r>
              <a:rPr lang="en-US" sz="2721">
                <a:solidFill>
                  <a:srgbClr val="000000"/>
                </a:solidFill>
                <a:latin typeface="Nunito"/>
                <a:ea typeface="Nunito"/>
                <a:cs typeface="Nunito"/>
                <a:sym typeface="Nunito"/>
              </a:rPr>
              <a:t>RQ1 - How does sentiment in financial news headlines impact stock prices in Malaysia?</a:t>
            </a:r>
          </a:p>
          <a:p>
            <a:pPr algn="just">
              <a:lnSpc>
                <a:spcPts val="3265"/>
              </a:lnSpc>
            </a:pPr>
            <a:r>
              <a:rPr lang="en-US" sz="2721">
                <a:solidFill>
                  <a:srgbClr val="000000"/>
                </a:solidFill>
                <a:latin typeface="Nunito"/>
                <a:ea typeface="Nunito"/>
                <a:cs typeface="Nunito"/>
                <a:sym typeface="Nunito"/>
              </a:rPr>
              <a:t>RQ2 - What are the challenges in predicting stock prices using sentiment analysis, and how can advanced models like LSTM address these?</a:t>
            </a:r>
          </a:p>
          <a:p>
            <a:pPr algn="just">
              <a:lnSpc>
                <a:spcPts val="3265"/>
              </a:lnSpc>
            </a:pPr>
            <a:r>
              <a:rPr lang="en-US" sz="2721">
                <a:solidFill>
                  <a:srgbClr val="000000"/>
                </a:solidFill>
                <a:latin typeface="Nunito"/>
                <a:ea typeface="Nunito"/>
                <a:cs typeface="Nunito"/>
                <a:sym typeface="Nunito"/>
              </a:rPr>
              <a:t>RQ3 - How do different sentiment analysis algorithms affect stock price predictions in Malaysia?</a:t>
            </a:r>
          </a:p>
          <a:p>
            <a:pPr algn="just">
              <a:lnSpc>
                <a:spcPts val="3265"/>
              </a:lnSpc>
            </a:pPr>
            <a:r>
              <a:rPr lang="en-US" sz="2721">
                <a:solidFill>
                  <a:srgbClr val="000000"/>
                </a:solidFill>
                <a:latin typeface="Nunito"/>
                <a:ea typeface="Nunito"/>
                <a:cs typeface="Nunito"/>
                <a:sym typeface="Nunito"/>
              </a:rPr>
              <a:t>Obj1 - Analyze the impact of specific sentiments on stock prices in Malaysia.</a:t>
            </a:r>
          </a:p>
          <a:p>
            <a:pPr algn="just">
              <a:lnSpc>
                <a:spcPts val="3265"/>
              </a:lnSpc>
            </a:pPr>
            <a:r>
              <a:rPr lang="en-US" sz="2721">
                <a:solidFill>
                  <a:srgbClr val="000000"/>
                </a:solidFill>
                <a:latin typeface="Nunito"/>
                <a:ea typeface="Nunito"/>
                <a:cs typeface="Nunito"/>
                <a:sym typeface="Nunito"/>
              </a:rPr>
              <a:t>Obj2 - Identify challenges in predicting stock prices using sentiment analysis and optimize advanced models.</a:t>
            </a:r>
          </a:p>
          <a:p>
            <a:pPr algn="just">
              <a:lnSpc>
                <a:spcPts val="3265"/>
              </a:lnSpc>
            </a:pPr>
            <a:r>
              <a:rPr lang="en-US" sz="2721">
                <a:solidFill>
                  <a:srgbClr val="000000"/>
                </a:solidFill>
                <a:latin typeface="Nunito"/>
                <a:ea typeface="Nunito"/>
                <a:cs typeface="Nunito"/>
                <a:sym typeface="Nunito"/>
              </a:rPr>
              <a:t>Obj3 - Evaluate and improve sentiment analysis algorithms for more precise predictions.</a:t>
            </a:r>
          </a:p>
        </p:txBody>
      </p:sp>
      <p:sp>
        <p:nvSpPr>
          <p:cNvPr name="AutoShape 7" id="7"/>
          <p:cNvSpPr/>
          <p:nvPr/>
        </p:nvSpPr>
        <p:spPr>
          <a:xfrm rot="0">
            <a:off x="0" y="9691677"/>
            <a:ext cx="18288000" cy="595323"/>
          </a:xfrm>
          <a:prstGeom prst="rect">
            <a:avLst/>
          </a:prstGeom>
          <a:solidFill>
            <a:srgbClr val="E063A0"/>
          </a:solidFill>
        </p:spPr>
      </p:sp>
      <p:sp>
        <p:nvSpPr>
          <p:cNvPr name="TextBox 8" id="8"/>
          <p:cNvSpPr txBox="true"/>
          <p:nvPr/>
        </p:nvSpPr>
        <p:spPr>
          <a:xfrm rot="0">
            <a:off x="11050447" y="2479341"/>
            <a:ext cx="7095489" cy="1181100"/>
          </a:xfrm>
          <a:prstGeom prst="rect">
            <a:avLst/>
          </a:prstGeom>
        </p:spPr>
        <p:txBody>
          <a:bodyPr anchor="t" rtlCol="false" tIns="0" lIns="0" bIns="0" rIns="0">
            <a:spAutoFit/>
          </a:bodyPr>
          <a:lstStyle/>
          <a:p>
            <a:pPr algn="just">
              <a:lnSpc>
                <a:spcPts val="4500"/>
              </a:lnSpc>
            </a:pPr>
            <a:r>
              <a:rPr lang="en-US" sz="4500">
                <a:solidFill>
                  <a:srgbClr val="000000"/>
                </a:solidFill>
                <a:latin typeface="Nunito Bold"/>
                <a:ea typeface="Nunito Bold"/>
                <a:cs typeface="Nunito Bold"/>
                <a:sym typeface="Nunito Bold"/>
              </a:rPr>
              <a:t>Scope of the Study &amp; Significance of Research</a:t>
            </a:r>
          </a:p>
        </p:txBody>
      </p:sp>
      <p:sp>
        <p:nvSpPr>
          <p:cNvPr name="TextBox 9" id="9"/>
          <p:cNvSpPr txBox="true"/>
          <p:nvPr/>
        </p:nvSpPr>
        <p:spPr>
          <a:xfrm rot="0">
            <a:off x="10370889" y="3764871"/>
            <a:ext cx="7775047" cy="5730875"/>
          </a:xfrm>
          <a:prstGeom prst="rect">
            <a:avLst/>
          </a:prstGeom>
        </p:spPr>
        <p:txBody>
          <a:bodyPr anchor="t" rtlCol="false" tIns="0" lIns="0" bIns="0" rIns="0">
            <a:spAutoFit/>
          </a:bodyPr>
          <a:lstStyle/>
          <a:p>
            <a:pPr algn="just">
              <a:lnSpc>
                <a:spcPts val="3249"/>
              </a:lnSpc>
            </a:pPr>
            <a:r>
              <a:rPr lang="en-US" sz="2499">
                <a:solidFill>
                  <a:srgbClr val="000000"/>
                </a:solidFill>
                <a:latin typeface="Nunito"/>
                <a:ea typeface="Nunito"/>
                <a:cs typeface="Nunito"/>
                <a:sym typeface="Nunito"/>
              </a:rPr>
              <a:t>Scope 1- Investigate the impact of sentiment from financial news headlines on stock prices in Malaysia.</a:t>
            </a:r>
          </a:p>
          <a:p>
            <a:pPr algn="just">
              <a:lnSpc>
                <a:spcPts val="3249"/>
              </a:lnSpc>
            </a:pPr>
            <a:r>
              <a:rPr lang="en-US" sz="2499">
                <a:solidFill>
                  <a:srgbClr val="000000"/>
                </a:solidFill>
                <a:latin typeface="Nunito"/>
                <a:ea typeface="Nunito"/>
                <a:cs typeface="Nunito"/>
                <a:sym typeface="Nunito"/>
              </a:rPr>
              <a:t>Scope 2- Use traditional sentiment analysis algorithms and advanced machine learning models like LSTM.</a:t>
            </a:r>
          </a:p>
          <a:p>
            <a:pPr algn="just">
              <a:lnSpc>
                <a:spcPts val="3249"/>
              </a:lnSpc>
            </a:pPr>
            <a:r>
              <a:rPr lang="en-US" sz="2499">
                <a:solidFill>
                  <a:srgbClr val="000000"/>
                </a:solidFill>
                <a:latin typeface="Nunito"/>
                <a:ea typeface="Nunito"/>
                <a:cs typeface="Nunito"/>
                <a:sym typeface="Nunito"/>
              </a:rPr>
              <a:t>Scope 3- Conduct data collection and analysis over 5 years using reputable Malaysian online news portals.</a:t>
            </a:r>
          </a:p>
          <a:p>
            <a:pPr algn="just">
              <a:lnSpc>
                <a:spcPts val="3249"/>
              </a:lnSpc>
            </a:pPr>
            <a:r>
              <a:rPr lang="en-US" sz="2499">
                <a:solidFill>
                  <a:srgbClr val="000000"/>
                </a:solidFill>
                <a:latin typeface="Nunito"/>
                <a:ea typeface="Nunito"/>
                <a:cs typeface="Nunito"/>
                <a:sym typeface="Nunito"/>
              </a:rPr>
              <a:t>Sig1 - Provides insights into financial news sentiment for traders and investors.</a:t>
            </a:r>
          </a:p>
          <a:p>
            <a:pPr algn="just">
              <a:lnSpc>
                <a:spcPts val="3249"/>
              </a:lnSpc>
            </a:pPr>
            <a:r>
              <a:rPr lang="en-US" sz="2499">
                <a:solidFill>
                  <a:srgbClr val="000000"/>
                </a:solidFill>
                <a:latin typeface="Nunito"/>
                <a:ea typeface="Nunito"/>
                <a:cs typeface="Nunito"/>
                <a:sym typeface="Nunito"/>
              </a:rPr>
              <a:t>Sig2 - Enhances predictive models by integrating sentiment analysis, improving stock price prediction accuracy.</a:t>
            </a:r>
          </a:p>
          <a:p>
            <a:pPr algn="just">
              <a:lnSpc>
                <a:spcPts val="3249"/>
              </a:lnSpc>
            </a:pPr>
            <a:r>
              <a:rPr lang="en-US" sz="2499">
                <a:solidFill>
                  <a:srgbClr val="000000"/>
                </a:solidFill>
                <a:latin typeface="Nunito"/>
                <a:ea typeface="Nunito"/>
                <a:cs typeface="Nunito"/>
                <a:sym typeface="Nunito"/>
              </a:rPr>
              <a:t>Sig3 - Supports automated trading systems and offers practical implications for financial stakeholders in Malaysia.</a:t>
            </a:r>
          </a:p>
        </p:txBody>
      </p:sp>
      <p:sp>
        <p:nvSpPr>
          <p:cNvPr name="AutoShape 10" id="10"/>
          <p:cNvSpPr/>
          <p:nvPr/>
        </p:nvSpPr>
        <p:spPr>
          <a:xfrm rot="0">
            <a:off x="0" y="0"/>
            <a:ext cx="18288000" cy="595323"/>
          </a:xfrm>
          <a:prstGeom prst="rect">
            <a:avLst/>
          </a:prstGeom>
          <a:solidFill>
            <a:srgbClr val="E063A0"/>
          </a:solidFill>
        </p:spPr>
      </p:sp>
      <p:sp>
        <p:nvSpPr>
          <p:cNvPr name="TextBox 11" id="11"/>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0">
            <a:off x="17283034" y="9258300"/>
            <a:ext cx="775789" cy="773850"/>
          </a:xfrm>
          <a:custGeom>
            <a:avLst/>
            <a:gdLst/>
            <a:ahLst/>
            <a:cxnLst/>
            <a:rect r="r" b="b" t="t" l="l"/>
            <a:pathLst>
              <a:path h="773850" w="775789">
                <a:moveTo>
                  <a:pt x="0" y="0"/>
                </a:moveTo>
                <a:lnTo>
                  <a:pt x="775789" y="0"/>
                </a:lnTo>
                <a:lnTo>
                  <a:pt x="775789" y="773850"/>
                </a:lnTo>
                <a:lnTo>
                  <a:pt x="0" y="7738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251715" y="-5311"/>
            <a:ext cx="2062637" cy="1835747"/>
          </a:xfrm>
          <a:custGeom>
            <a:avLst/>
            <a:gdLst/>
            <a:ahLst/>
            <a:cxnLst/>
            <a:rect r="r" b="b" t="t" l="l"/>
            <a:pathLst>
              <a:path h="1835747" w="2062637">
                <a:moveTo>
                  <a:pt x="0" y="0"/>
                </a:moveTo>
                <a:lnTo>
                  <a:pt x="2062637" y="0"/>
                </a:lnTo>
                <a:lnTo>
                  <a:pt x="2062637" y="1835747"/>
                </a:lnTo>
                <a:lnTo>
                  <a:pt x="0" y="1835747"/>
                </a:lnTo>
                <a:lnTo>
                  <a:pt x="0" y="0"/>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3709294" y="7811781"/>
            <a:ext cx="4605058" cy="2475219"/>
          </a:xfrm>
          <a:custGeom>
            <a:avLst/>
            <a:gdLst/>
            <a:ahLst/>
            <a:cxnLst/>
            <a:rect r="r" b="b" t="t" l="l"/>
            <a:pathLst>
              <a:path h="2475219" w="4605058">
                <a:moveTo>
                  <a:pt x="4605058" y="0"/>
                </a:moveTo>
                <a:lnTo>
                  <a:pt x="0" y="0"/>
                </a:lnTo>
                <a:lnTo>
                  <a:pt x="0" y="2475219"/>
                </a:lnTo>
                <a:lnTo>
                  <a:pt x="4605058" y="2475219"/>
                </a:lnTo>
                <a:lnTo>
                  <a:pt x="4605058" y="0"/>
                </a:lnTo>
                <a:close/>
              </a:path>
            </a:pathLst>
          </a:custGeom>
          <a:blipFill>
            <a:blip r:embed="rId7">
              <a:alphaModFix amt="10999"/>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true" flipV="true" rot="0">
            <a:off x="0" y="0"/>
            <a:ext cx="873100" cy="2024580"/>
          </a:xfrm>
          <a:custGeom>
            <a:avLst/>
            <a:gdLst/>
            <a:ahLst/>
            <a:cxnLst/>
            <a:rect r="r" b="b" t="t" l="l"/>
            <a:pathLst>
              <a:path h="2024580" w="873100">
                <a:moveTo>
                  <a:pt x="873100" y="2024580"/>
                </a:moveTo>
                <a:lnTo>
                  <a:pt x="0" y="2024580"/>
                </a:lnTo>
                <a:lnTo>
                  <a:pt x="0" y="0"/>
                </a:lnTo>
                <a:lnTo>
                  <a:pt x="873100" y="0"/>
                </a:lnTo>
                <a:lnTo>
                  <a:pt x="873100" y="2024580"/>
                </a:lnTo>
                <a:close/>
              </a:path>
            </a:pathLst>
          </a:custGeom>
          <a:blipFill>
            <a:blip r:embed="rId9">
              <a:alphaModFix amt="1099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3215726" y="1105637"/>
            <a:ext cx="5089287" cy="2624131"/>
            <a:chOff x="0" y="0"/>
            <a:chExt cx="1576359" cy="812800"/>
          </a:xfrm>
        </p:grpSpPr>
        <p:sp>
          <p:nvSpPr>
            <p:cNvPr name="Freeform 8" id="8"/>
            <p:cNvSpPr/>
            <p:nvPr/>
          </p:nvSpPr>
          <p:spPr>
            <a:xfrm flipH="false" flipV="false" rot="0">
              <a:off x="0" y="0"/>
              <a:ext cx="1576359" cy="812800"/>
            </a:xfrm>
            <a:custGeom>
              <a:avLst/>
              <a:gdLst/>
              <a:ahLst/>
              <a:cxnLst/>
              <a:rect r="r" b="b" t="t" l="l"/>
              <a:pathLst>
                <a:path h="812800" w="1576359">
                  <a:moveTo>
                    <a:pt x="788179" y="0"/>
                  </a:moveTo>
                  <a:cubicBezTo>
                    <a:pt x="352880" y="0"/>
                    <a:pt x="0" y="181951"/>
                    <a:pt x="0" y="406400"/>
                  </a:cubicBezTo>
                  <a:cubicBezTo>
                    <a:pt x="0" y="630849"/>
                    <a:pt x="352880" y="812800"/>
                    <a:pt x="788179" y="812800"/>
                  </a:cubicBezTo>
                  <a:cubicBezTo>
                    <a:pt x="1223479" y="812800"/>
                    <a:pt x="1576359" y="630849"/>
                    <a:pt x="1576359" y="406400"/>
                  </a:cubicBezTo>
                  <a:cubicBezTo>
                    <a:pt x="1576359" y="181951"/>
                    <a:pt x="1223479" y="0"/>
                    <a:pt x="788179" y="0"/>
                  </a:cubicBezTo>
                  <a:close/>
                </a:path>
              </a:pathLst>
            </a:custGeom>
            <a:solidFill>
              <a:srgbClr val="5B7462"/>
            </a:solidFill>
          </p:spPr>
        </p:sp>
        <p:sp>
          <p:nvSpPr>
            <p:cNvPr name="TextBox 9" id="9"/>
            <p:cNvSpPr txBox="true"/>
            <p:nvPr/>
          </p:nvSpPr>
          <p:spPr>
            <a:xfrm>
              <a:off x="147784" y="-28575"/>
              <a:ext cx="1280792" cy="765175"/>
            </a:xfrm>
            <a:prstGeom prst="rect">
              <a:avLst/>
            </a:prstGeom>
          </p:spPr>
          <p:txBody>
            <a:bodyPr anchor="ctr" rtlCol="false" tIns="50800" lIns="50800" bIns="50800" rIns="50800"/>
            <a:lstStyle/>
            <a:p>
              <a:pPr algn="ctr">
                <a:lnSpc>
                  <a:spcPts val="5799"/>
                </a:lnSpc>
              </a:pPr>
              <a:r>
                <a:rPr lang="en-US" sz="3999">
                  <a:solidFill>
                    <a:srgbClr val="FFFFFF"/>
                  </a:solidFill>
                  <a:latin typeface="Josefin Sans Bold"/>
                  <a:ea typeface="Josefin Sans Bold"/>
                  <a:cs typeface="Josefin Sans Bold"/>
                  <a:sym typeface="Josefin Sans Bold"/>
                </a:rPr>
                <a:t>Sentiment Analysis in Financial Market</a:t>
              </a:r>
            </a:p>
          </p:txBody>
        </p:sp>
      </p:grpSp>
      <p:grpSp>
        <p:nvGrpSpPr>
          <p:cNvPr name="Group 10" id="10"/>
          <p:cNvGrpSpPr/>
          <p:nvPr/>
        </p:nvGrpSpPr>
        <p:grpSpPr>
          <a:xfrm rot="0">
            <a:off x="0" y="8165020"/>
            <a:ext cx="4185965" cy="1880656"/>
            <a:chOff x="0" y="0"/>
            <a:chExt cx="1809130" cy="812800"/>
          </a:xfrm>
        </p:grpSpPr>
        <p:sp>
          <p:nvSpPr>
            <p:cNvPr name="Freeform 11" id="11"/>
            <p:cNvSpPr/>
            <p:nvPr/>
          </p:nvSpPr>
          <p:spPr>
            <a:xfrm flipH="false" flipV="false" rot="0">
              <a:off x="0" y="0"/>
              <a:ext cx="1809130" cy="812800"/>
            </a:xfrm>
            <a:custGeom>
              <a:avLst/>
              <a:gdLst/>
              <a:ahLst/>
              <a:cxnLst/>
              <a:rect r="r" b="b" t="t" l="l"/>
              <a:pathLst>
                <a:path h="812800" w="1809130">
                  <a:moveTo>
                    <a:pt x="904565" y="0"/>
                  </a:moveTo>
                  <a:cubicBezTo>
                    <a:pt x="404988" y="0"/>
                    <a:pt x="0" y="181951"/>
                    <a:pt x="0" y="406400"/>
                  </a:cubicBezTo>
                  <a:cubicBezTo>
                    <a:pt x="0" y="630849"/>
                    <a:pt x="404988" y="812800"/>
                    <a:pt x="904565" y="812800"/>
                  </a:cubicBezTo>
                  <a:cubicBezTo>
                    <a:pt x="1404143" y="812800"/>
                    <a:pt x="1809130" y="630849"/>
                    <a:pt x="1809130" y="406400"/>
                  </a:cubicBezTo>
                  <a:cubicBezTo>
                    <a:pt x="1809130" y="181951"/>
                    <a:pt x="1404143" y="0"/>
                    <a:pt x="904565" y="0"/>
                  </a:cubicBezTo>
                  <a:close/>
                </a:path>
              </a:pathLst>
            </a:custGeom>
            <a:solidFill>
              <a:srgbClr val="AA93A1"/>
            </a:solidFill>
          </p:spPr>
        </p:sp>
        <p:sp>
          <p:nvSpPr>
            <p:cNvPr name="TextBox 12" id="12"/>
            <p:cNvSpPr txBox="true"/>
            <p:nvPr/>
          </p:nvSpPr>
          <p:spPr>
            <a:xfrm>
              <a:off x="169606" y="-28575"/>
              <a:ext cx="1469918" cy="765175"/>
            </a:xfrm>
            <a:prstGeom prst="rect">
              <a:avLst/>
            </a:prstGeom>
          </p:spPr>
          <p:txBody>
            <a:bodyPr anchor="ctr" rtlCol="false" tIns="50800" lIns="50800" bIns="50800" rIns="50800"/>
            <a:lstStyle/>
            <a:p>
              <a:pPr algn="ctr">
                <a:lnSpc>
                  <a:spcPts val="5799"/>
                </a:lnSpc>
              </a:pPr>
              <a:r>
                <a:rPr lang="en-US" sz="3999">
                  <a:solidFill>
                    <a:srgbClr val="FFFFFF"/>
                  </a:solidFill>
                  <a:latin typeface="Josefin Sans Bold"/>
                  <a:ea typeface="Josefin Sans Bold"/>
                  <a:cs typeface="Josefin Sans Bold"/>
                  <a:sym typeface="Josefin Sans Bold"/>
                </a:rPr>
                <a:t>Gaps &amp; Opportunities</a:t>
              </a:r>
            </a:p>
          </p:txBody>
        </p:sp>
      </p:grpSp>
      <p:grpSp>
        <p:nvGrpSpPr>
          <p:cNvPr name="Group 13" id="13"/>
          <p:cNvGrpSpPr/>
          <p:nvPr/>
        </p:nvGrpSpPr>
        <p:grpSpPr>
          <a:xfrm rot="0">
            <a:off x="22944" y="3868721"/>
            <a:ext cx="4681175" cy="1927837"/>
            <a:chOff x="0" y="0"/>
            <a:chExt cx="2062351" cy="849333"/>
          </a:xfrm>
        </p:grpSpPr>
        <p:sp>
          <p:nvSpPr>
            <p:cNvPr name="Freeform 14" id="14"/>
            <p:cNvSpPr/>
            <p:nvPr/>
          </p:nvSpPr>
          <p:spPr>
            <a:xfrm flipH="false" flipV="false" rot="0">
              <a:off x="0" y="0"/>
              <a:ext cx="2062351" cy="849333"/>
            </a:xfrm>
            <a:custGeom>
              <a:avLst/>
              <a:gdLst/>
              <a:ahLst/>
              <a:cxnLst/>
              <a:rect r="r" b="b" t="t" l="l"/>
              <a:pathLst>
                <a:path h="849333" w="2062351">
                  <a:moveTo>
                    <a:pt x="1031175" y="0"/>
                  </a:moveTo>
                  <a:cubicBezTo>
                    <a:pt x="461673" y="0"/>
                    <a:pt x="0" y="190130"/>
                    <a:pt x="0" y="424667"/>
                  </a:cubicBezTo>
                  <a:cubicBezTo>
                    <a:pt x="0" y="659203"/>
                    <a:pt x="461673" y="849333"/>
                    <a:pt x="1031175" y="849333"/>
                  </a:cubicBezTo>
                  <a:cubicBezTo>
                    <a:pt x="1600678" y="849333"/>
                    <a:pt x="2062351" y="659203"/>
                    <a:pt x="2062351" y="424667"/>
                  </a:cubicBezTo>
                  <a:cubicBezTo>
                    <a:pt x="2062351" y="190130"/>
                    <a:pt x="1600678" y="0"/>
                    <a:pt x="1031175" y="0"/>
                  </a:cubicBezTo>
                  <a:close/>
                </a:path>
              </a:pathLst>
            </a:custGeom>
            <a:solidFill>
              <a:srgbClr val="709954"/>
            </a:solidFill>
          </p:spPr>
        </p:sp>
        <p:sp>
          <p:nvSpPr>
            <p:cNvPr name="TextBox 15" id="15"/>
            <p:cNvSpPr txBox="true"/>
            <p:nvPr/>
          </p:nvSpPr>
          <p:spPr>
            <a:xfrm>
              <a:off x="193345" y="-25150"/>
              <a:ext cx="1675660" cy="794858"/>
            </a:xfrm>
            <a:prstGeom prst="rect">
              <a:avLst/>
            </a:prstGeom>
          </p:spPr>
          <p:txBody>
            <a:bodyPr anchor="ctr" rtlCol="false" tIns="50800" lIns="50800" bIns="50800" rIns="50800"/>
            <a:lstStyle/>
            <a:p>
              <a:pPr algn="ctr">
                <a:lnSpc>
                  <a:spcPts val="5799"/>
                </a:lnSpc>
              </a:pPr>
              <a:r>
                <a:rPr lang="en-US" sz="3999">
                  <a:solidFill>
                    <a:srgbClr val="FFFFFF"/>
                  </a:solidFill>
                  <a:latin typeface="Josefin Sans Bold"/>
                  <a:ea typeface="Josefin Sans Bold"/>
                  <a:cs typeface="Josefin Sans Bold"/>
                  <a:sym typeface="Josefin Sans Bold"/>
                </a:rPr>
                <a:t>SA &amp; Stock Price Movements</a:t>
              </a:r>
            </a:p>
          </p:txBody>
        </p:sp>
      </p:grpSp>
      <p:grpSp>
        <p:nvGrpSpPr>
          <p:cNvPr name="Group 16" id="16"/>
          <p:cNvGrpSpPr/>
          <p:nvPr/>
        </p:nvGrpSpPr>
        <p:grpSpPr>
          <a:xfrm rot="0">
            <a:off x="13379604" y="5308295"/>
            <a:ext cx="4934748" cy="2777431"/>
            <a:chOff x="0" y="0"/>
            <a:chExt cx="1528492" cy="860283"/>
          </a:xfrm>
        </p:grpSpPr>
        <p:sp>
          <p:nvSpPr>
            <p:cNvPr name="Freeform 17" id="17"/>
            <p:cNvSpPr/>
            <p:nvPr/>
          </p:nvSpPr>
          <p:spPr>
            <a:xfrm flipH="false" flipV="false" rot="0">
              <a:off x="0" y="0"/>
              <a:ext cx="1528492" cy="860283"/>
            </a:xfrm>
            <a:custGeom>
              <a:avLst/>
              <a:gdLst/>
              <a:ahLst/>
              <a:cxnLst/>
              <a:rect r="r" b="b" t="t" l="l"/>
              <a:pathLst>
                <a:path h="860283" w="1528492">
                  <a:moveTo>
                    <a:pt x="764246" y="0"/>
                  </a:moveTo>
                  <a:cubicBezTo>
                    <a:pt x="342165" y="0"/>
                    <a:pt x="0" y="192581"/>
                    <a:pt x="0" y="430142"/>
                  </a:cubicBezTo>
                  <a:cubicBezTo>
                    <a:pt x="0" y="667702"/>
                    <a:pt x="342165" y="860283"/>
                    <a:pt x="764246" y="860283"/>
                  </a:cubicBezTo>
                  <a:cubicBezTo>
                    <a:pt x="1186327" y="860283"/>
                    <a:pt x="1528492" y="667702"/>
                    <a:pt x="1528492" y="430142"/>
                  </a:cubicBezTo>
                  <a:cubicBezTo>
                    <a:pt x="1528492" y="192581"/>
                    <a:pt x="1186327" y="0"/>
                    <a:pt x="764246" y="0"/>
                  </a:cubicBezTo>
                  <a:close/>
                </a:path>
              </a:pathLst>
            </a:custGeom>
            <a:solidFill>
              <a:srgbClr val="88ABC4"/>
            </a:solidFill>
          </p:spPr>
        </p:sp>
        <p:sp>
          <p:nvSpPr>
            <p:cNvPr name="TextBox 18" id="18"/>
            <p:cNvSpPr txBox="true"/>
            <p:nvPr/>
          </p:nvSpPr>
          <p:spPr>
            <a:xfrm>
              <a:off x="143296" y="-24123"/>
              <a:ext cx="1241900" cy="803755"/>
            </a:xfrm>
            <a:prstGeom prst="rect">
              <a:avLst/>
            </a:prstGeom>
          </p:spPr>
          <p:txBody>
            <a:bodyPr anchor="ctr" rtlCol="false" tIns="50800" lIns="50800" bIns="50800" rIns="50800"/>
            <a:lstStyle/>
            <a:p>
              <a:pPr algn="ctr">
                <a:lnSpc>
                  <a:spcPts val="5799"/>
                </a:lnSpc>
              </a:pPr>
              <a:r>
                <a:rPr lang="en-US" sz="3999">
                  <a:solidFill>
                    <a:srgbClr val="FFFFFF"/>
                  </a:solidFill>
                  <a:latin typeface="Josefin Sans Bold"/>
                  <a:ea typeface="Josefin Sans Bold"/>
                  <a:cs typeface="Josefin Sans Bold"/>
                  <a:sym typeface="Josefin Sans Bold"/>
                </a:rPr>
                <a:t>Predictive Models for Stock Price Forecasting</a:t>
              </a:r>
            </a:p>
          </p:txBody>
        </p:sp>
      </p:grpSp>
      <p:sp>
        <p:nvSpPr>
          <p:cNvPr name="Freeform 19" id="19"/>
          <p:cNvSpPr/>
          <p:nvPr/>
        </p:nvSpPr>
        <p:spPr>
          <a:xfrm flipH="false" flipV="false" rot="0">
            <a:off x="11461663" y="797611"/>
            <a:ext cx="429358" cy="429358"/>
          </a:xfrm>
          <a:custGeom>
            <a:avLst/>
            <a:gdLst/>
            <a:ahLst/>
            <a:cxnLst/>
            <a:rect r="r" b="b" t="t" l="l"/>
            <a:pathLst>
              <a:path h="429358" w="429358">
                <a:moveTo>
                  <a:pt x="0" y="0"/>
                </a:moveTo>
                <a:lnTo>
                  <a:pt x="429358" y="0"/>
                </a:lnTo>
                <a:lnTo>
                  <a:pt x="429358" y="429358"/>
                </a:lnTo>
                <a:lnTo>
                  <a:pt x="0" y="42935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436550" y="309028"/>
            <a:ext cx="11239792" cy="1463675"/>
          </a:xfrm>
          <a:prstGeom prst="rect">
            <a:avLst/>
          </a:prstGeom>
        </p:spPr>
        <p:txBody>
          <a:bodyPr anchor="t" rtlCol="false" tIns="0" lIns="0" bIns="0" rIns="0">
            <a:spAutoFit/>
          </a:bodyPr>
          <a:lstStyle/>
          <a:p>
            <a:pPr algn="l">
              <a:lnSpc>
                <a:spcPts val="11499"/>
              </a:lnSpc>
            </a:pPr>
            <a:r>
              <a:rPr lang="en-US" sz="9999">
                <a:solidFill>
                  <a:srgbClr val="317C47"/>
                </a:solidFill>
                <a:latin typeface="Prata"/>
                <a:ea typeface="Prata"/>
                <a:cs typeface="Prata"/>
                <a:sym typeface="Prata"/>
              </a:rPr>
              <a:t>Literature Review</a:t>
            </a:r>
          </a:p>
        </p:txBody>
      </p:sp>
      <p:grpSp>
        <p:nvGrpSpPr>
          <p:cNvPr name="Group 21" id="21"/>
          <p:cNvGrpSpPr/>
          <p:nvPr/>
        </p:nvGrpSpPr>
        <p:grpSpPr>
          <a:xfrm rot="0">
            <a:off x="4346798" y="6147695"/>
            <a:ext cx="8868928" cy="1098632"/>
            <a:chOff x="0" y="0"/>
            <a:chExt cx="11825237" cy="1464842"/>
          </a:xfrm>
        </p:grpSpPr>
        <p:sp>
          <p:nvSpPr>
            <p:cNvPr name="TextBox 22" id="22"/>
            <p:cNvSpPr txBox="true"/>
            <p:nvPr/>
          </p:nvSpPr>
          <p:spPr>
            <a:xfrm rot="0">
              <a:off x="0" y="0"/>
              <a:ext cx="11825237" cy="543571"/>
            </a:xfrm>
            <a:prstGeom prst="rect">
              <a:avLst/>
            </a:prstGeom>
          </p:spPr>
          <p:txBody>
            <a:bodyPr anchor="t" rtlCol="false" tIns="0" lIns="0" bIns="0" rIns="0">
              <a:spAutoFit/>
            </a:bodyPr>
            <a:lstStyle/>
            <a:p>
              <a:pPr algn="r">
                <a:lnSpc>
                  <a:spcPts val="3106"/>
                </a:lnSpc>
              </a:pPr>
              <a:r>
                <a:rPr lang="en-US" sz="2701">
                  <a:solidFill>
                    <a:srgbClr val="317C47"/>
                  </a:solidFill>
                  <a:latin typeface="Prata"/>
                  <a:ea typeface="Prata"/>
                  <a:cs typeface="Prata"/>
                  <a:sym typeface="Prata"/>
                </a:rPr>
                <a:t>Predictive Models for Stock Price Forecasting</a:t>
              </a:r>
            </a:p>
          </p:txBody>
        </p:sp>
        <p:sp>
          <p:nvSpPr>
            <p:cNvPr name="TextBox 23" id="23"/>
            <p:cNvSpPr txBox="true"/>
            <p:nvPr/>
          </p:nvSpPr>
          <p:spPr>
            <a:xfrm rot="0">
              <a:off x="658868" y="737979"/>
              <a:ext cx="10507500" cy="726863"/>
            </a:xfrm>
            <a:prstGeom prst="rect">
              <a:avLst/>
            </a:prstGeom>
          </p:spPr>
          <p:txBody>
            <a:bodyPr anchor="t" rtlCol="false" tIns="0" lIns="0" bIns="0" rIns="0">
              <a:spAutoFit/>
            </a:bodyPr>
            <a:lstStyle/>
            <a:p>
              <a:pPr algn="just">
                <a:lnSpc>
                  <a:spcPts val="2210"/>
                </a:lnSpc>
              </a:pPr>
              <a:r>
                <a:rPr lang="en-US" sz="1700">
                  <a:solidFill>
                    <a:srgbClr val="000000"/>
                  </a:solidFill>
                  <a:latin typeface="Open Sauce"/>
                  <a:ea typeface="Open Sauce"/>
                  <a:cs typeface="Open Sauce"/>
                  <a:sym typeface="Open Sauce"/>
                </a:rPr>
                <a:t>Sentiment analysis helps predict stock movements amidst market volatility.</a:t>
              </a:r>
            </a:p>
            <a:p>
              <a:pPr algn="just">
                <a:lnSpc>
                  <a:spcPts val="2210"/>
                </a:lnSpc>
              </a:pPr>
              <a:r>
                <a:rPr lang="en-US" sz="1700">
                  <a:solidFill>
                    <a:srgbClr val="000000"/>
                  </a:solidFill>
                  <a:latin typeface="Open Sauce"/>
                  <a:ea typeface="Open Sauce"/>
                  <a:cs typeface="Open Sauce"/>
                  <a:sym typeface="Open Sauce"/>
                </a:rPr>
                <a:t>Models tested such as LSTM &amp; GRU.</a:t>
              </a:r>
            </a:p>
          </p:txBody>
        </p:sp>
      </p:grpSp>
      <p:grpSp>
        <p:nvGrpSpPr>
          <p:cNvPr name="Group 24" id="24"/>
          <p:cNvGrpSpPr/>
          <p:nvPr/>
        </p:nvGrpSpPr>
        <p:grpSpPr>
          <a:xfrm rot="0">
            <a:off x="632240" y="1454049"/>
            <a:ext cx="12454754" cy="1927307"/>
            <a:chOff x="0" y="0"/>
            <a:chExt cx="16606339" cy="2569742"/>
          </a:xfrm>
        </p:grpSpPr>
        <p:sp>
          <p:nvSpPr>
            <p:cNvPr name="TextBox 25" id="25"/>
            <p:cNvSpPr txBox="true"/>
            <p:nvPr/>
          </p:nvSpPr>
          <p:spPr>
            <a:xfrm rot="0">
              <a:off x="140879" y="0"/>
              <a:ext cx="16465460" cy="543571"/>
            </a:xfrm>
            <a:prstGeom prst="rect">
              <a:avLst/>
            </a:prstGeom>
          </p:spPr>
          <p:txBody>
            <a:bodyPr anchor="t" rtlCol="false" tIns="0" lIns="0" bIns="0" rIns="0">
              <a:spAutoFit/>
            </a:bodyPr>
            <a:lstStyle/>
            <a:p>
              <a:pPr algn="r">
                <a:lnSpc>
                  <a:spcPts val="3106"/>
                </a:lnSpc>
              </a:pPr>
              <a:r>
                <a:rPr lang="en-US" sz="2701">
                  <a:solidFill>
                    <a:srgbClr val="317C47"/>
                  </a:solidFill>
                  <a:latin typeface="Prata"/>
                  <a:ea typeface="Prata"/>
                  <a:cs typeface="Prata"/>
                  <a:sym typeface="Prata"/>
                </a:rPr>
                <a:t>SA in Financial Market</a:t>
              </a:r>
            </a:p>
          </p:txBody>
        </p:sp>
        <p:sp>
          <p:nvSpPr>
            <p:cNvPr name="TextBox 26" id="26"/>
            <p:cNvSpPr txBox="true"/>
            <p:nvPr/>
          </p:nvSpPr>
          <p:spPr>
            <a:xfrm rot="0">
              <a:off x="0" y="737979"/>
              <a:ext cx="16606339" cy="1831763"/>
            </a:xfrm>
            <a:prstGeom prst="rect">
              <a:avLst/>
            </a:prstGeom>
          </p:spPr>
          <p:txBody>
            <a:bodyPr anchor="t" rtlCol="false" tIns="0" lIns="0" bIns="0" rIns="0">
              <a:spAutoFit/>
            </a:bodyPr>
            <a:lstStyle/>
            <a:p>
              <a:pPr algn="l">
                <a:lnSpc>
                  <a:spcPts val="2210"/>
                </a:lnSpc>
              </a:pPr>
              <a:r>
                <a:rPr lang="en-US" sz="1700">
                  <a:solidFill>
                    <a:srgbClr val="000000"/>
                  </a:solidFill>
                  <a:latin typeface="Open Sauce"/>
                  <a:ea typeface="Open Sauce"/>
                  <a:cs typeface="Open Sauce"/>
                  <a:sym typeface="Open Sauce"/>
                </a:rPr>
                <a:t>Tool for understanding and predicting market movements by using textual data from financial news, articles, and social media.</a:t>
              </a:r>
            </a:p>
            <a:p>
              <a:pPr algn="l">
                <a:lnSpc>
                  <a:spcPts val="2210"/>
                </a:lnSpc>
              </a:pPr>
              <a:r>
                <a:rPr lang="en-US" sz="1700">
                  <a:solidFill>
                    <a:srgbClr val="000000"/>
                  </a:solidFill>
                  <a:latin typeface="Open Sauce"/>
                  <a:ea typeface="Open Sauce"/>
                  <a:cs typeface="Open Sauce"/>
                  <a:sym typeface="Open Sauce"/>
                </a:rPr>
                <a:t>Using prominent models such as FinBERT and eXplainable Lexicons (XLex).</a:t>
              </a:r>
            </a:p>
            <a:p>
              <a:pPr algn="l">
                <a:lnSpc>
                  <a:spcPts val="2210"/>
                </a:lnSpc>
              </a:pPr>
              <a:r>
                <a:rPr lang="en-US" sz="1700">
                  <a:solidFill>
                    <a:srgbClr val="000000"/>
                  </a:solidFill>
                  <a:latin typeface="Open Sauce"/>
                  <a:ea typeface="Open Sauce"/>
                  <a:cs typeface="Open Sauce"/>
                  <a:sym typeface="Open Sauce"/>
                </a:rPr>
                <a:t>FinBERT: Effective but requires extensive data and computational resources; XLex: Combines lexicon-based methods and transformer models for better efficiency and interpretability.</a:t>
              </a:r>
            </a:p>
          </p:txBody>
        </p:sp>
      </p:grpSp>
      <p:grpSp>
        <p:nvGrpSpPr>
          <p:cNvPr name="Group 27" id="27"/>
          <p:cNvGrpSpPr/>
          <p:nvPr/>
        </p:nvGrpSpPr>
        <p:grpSpPr>
          <a:xfrm rot="0">
            <a:off x="4346798" y="8003582"/>
            <a:ext cx="10977927" cy="2203532"/>
            <a:chOff x="0" y="0"/>
            <a:chExt cx="14637236" cy="2938042"/>
          </a:xfrm>
        </p:grpSpPr>
        <p:sp>
          <p:nvSpPr>
            <p:cNvPr name="TextBox 28" id="28"/>
            <p:cNvSpPr txBox="true"/>
            <p:nvPr/>
          </p:nvSpPr>
          <p:spPr>
            <a:xfrm rot="0">
              <a:off x="0" y="0"/>
              <a:ext cx="14637236" cy="543571"/>
            </a:xfrm>
            <a:prstGeom prst="rect">
              <a:avLst/>
            </a:prstGeom>
          </p:spPr>
          <p:txBody>
            <a:bodyPr anchor="t" rtlCol="false" tIns="0" lIns="0" bIns="0" rIns="0">
              <a:spAutoFit/>
            </a:bodyPr>
            <a:lstStyle/>
            <a:p>
              <a:pPr algn="l">
                <a:lnSpc>
                  <a:spcPts val="3106"/>
                </a:lnSpc>
              </a:pPr>
              <a:r>
                <a:rPr lang="en-US" sz="2701">
                  <a:solidFill>
                    <a:srgbClr val="317C47"/>
                  </a:solidFill>
                  <a:latin typeface="Prata"/>
                  <a:ea typeface="Prata"/>
                  <a:cs typeface="Prata"/>
                  <a:sym typeface="Prata"/>
                </a:rPr>
                <a:t>Gaps &amp; Opportunities</a:t>
              </a:r>
            </a:p>
          </p:txBody>
        </p:sp>
        <p:sp>
          <p:nvSpPr>
            <p:cNvPr name="TextBox 29" id="29"/>
            <p:cNvSpPr txBox="true"/>
            <p:nvPr/>
          </p:nvSpPr>
          <p:spPr>
            <a:xfrm rot="0">
              <a:off x="656223" y="737979"/>
              <a:ext cx="13006146" cy="2200063"/>
            </a:xfrm>
            <a:prstGeom prst="rect">
              <a:avLst/>
            </a:prstGeom>
          </p:spPr>
          <p:txBody>
            <a:bodyPr anchor="t" rtlCol="false" tIns="0" lIns="0" bIns="0" rIns="0">
              <a:spAutoFit/>
            </a:bodyPr>
            <a:lstStyle/>
            <a:p>
              <a:pPr algn="l">
                <a:lnSpc>
                  <a:spcPts val="2210"/>
                </a:lnSpc>
              </a:pPr>
              <a:r>
                <a:rPr lang="en-US" sz="1700">
                  <a:solidFill>
                    <a:srgbClr val="000000"/>
                  </a:solidFill>
                  <a:latin typeface="Open Sauce"/>
                  <a:ea typeface="Open Sauce"/>
                  <a:cs typeface="Open Sauce"/>
                  <a:sym typeface="Open Sauce"/>
                </a:rPr>
                <a:t>Limited focus on sentiment in news article titles</a:t>
              </a:r>
            </a:p>
            <a:p>
              <a:pPr algn="l">
                <a:lnSpc>
                  <a:spcPts val="2210"/>
                </a:lnSpc>
              </a:pPr>
              <a:r>
                <a:rPr lang="en-US" sz="1700">
                  <a:solidFill>
                    <a:srgbClr val="000000"/>
                  </a:solidFill>
                  <a:latin typeface="Open Sauce"/>
                  <a:ea typeface="Open Sauce"/>
                  <a:cs typeface="Open Sauce"/>
                  <a:sym typeface="Open Sauce"/>
                </a:rPr>
                <a:t>Computational intensity of transformer models.</a:t>
              </a:r>
            </a:p>
            <a:p>
              <a:pPr algn="l">
                <a:lnSpc>
                  <a:spcPts val="2210"/>
                </a:lnSpc>
              </a:pPr>
              <a:r>
                <a:rPr lang="en-US" sz="1700">
                  <a:solidFill>
                    <a:srgbClr val="000000"/>
                  </a:solidFill>
                  <a:latin typeface="Open Sauce"/>
                  <a:ea typeface="Open Sauce"/>
                  <a:cs typeface="Open Sauce"/>
                  <a:sym typeface="Open Sauce"/>
                </a:rPr>
                <a:t>Research opportunities:</a:t>
              </a:r>
            </a:p>
            <a:p>
              <a:pPr algn="l" marL="367034" indent="-183517" lvl="1">
                <a:lnSpc>
                  <a:spcPts val="2210"/>
                </a:lnSpc>
                <a:buFont typeface="Arial"/>
                <a:buChar char="•"/>
              </a:pPr>
              <a:r>
                <a:rPr lang="en-US" sz="1700">
                  <a:solidFill>
                    <a:srgbClr val="000000"/>
                  </a:solidFill>
                  <a:latin typeface="Open Sauce"/>
                  <a:ea typeface="Open Sauce"/>
                  <a:cs typeface="Open Sauce"/>
                  <a:sym typeface="Open Sauce"/>
                </a:rPr>
                <a:t>Analyzing news headlines.</a:t>
              </a:r>
            </a:p>
            <a:p>
              <a:pPr algn="l" marL="367034" indent="-183517" lvl="1">
                <a:lnSpc>
                  <a:spcPts val="2210"/>
                </a:lnSpc>
                <a:buFont typeface="Arial"/>
                <a:buChar char="•"/>
              </a:pPr>
              <a:r>
                <a:rPr lang="en-US" sz="1700">
                  <a:solidFill>
                    <a:srgbClr val="000000"/>
                  </a:solidFill>
                  <a:latin typeface="Open Sauce"/>
                  <a:ea typeface="Open Sauce"/>
                  <a:cs typeface="Open Sauce"/>
                  <a:sym typeface="Open Sauce"/>
                </a:rPr>
                <a:t>Enhancing sentiment classification techniques.</a:t>
              </a:r>
            </a:p>
            <a:p>
              <a:pPr algn="l" marL="367034" indent="-183517" lvl="1">
                <a:lnSpc>
                  <a:spcPts val="2210"/>
                </a:lnSpc>
                <a:buFont typeface="Arial"/>
                <a:buChar char="•"/>
              </a:pPr>
              <a:r>
                <a:rPr lang="en-US" sz="1700">
                  <a:solidFill>
                    <a:srgbClr val="000000"/>
                  </a:solidFill>
                  <a:latin typeface="Open Sauce"/>
                  <a:ea typeface="Open Sauce"/>
                  <a:cs typeface="Open Sauce"/>
                  <a:sym typeface="Open Sauce"/>
                </a:rPr>
                <a:t>Exploring new methodologies.</a:t>
              </a:r>
            </a:p>
          </p:txBody>
        </p:sp>
      </p:grpSp>
      <p:sp>
        <p:nvSpPr>
          <p:cNvPr name="TextBox 30" id="30"/>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Chapter-2</a:t>
            </a:r>
          </a:p>
        </p:txBody>
      </p:sp>
      <p:grpSp>
        <p:nvGrpSpPr>
          <p:cNvPr name="Group 31" id="31"/>
          <p:cNvGrpSpPr/>
          <p:nvPr/>
        </p:nvGrpSpPr>
        <p:grpSpPr>
          <a:xfrm rot="0">
            <a:off x="5017789" y="3729768"/>
            <a:ext cx="13041034" cy="2203532"/>
            <a:chOff x="0" y="0"/>
            <a:chExt cx="17388045" cy="2938042"/>
          </a:xfrm>
        </p:grpSpPr>
        <p:sp>
          <p:nvSpPr>
            <p:cNvPr name="TextBox 32" id="32"/>
            <p:cNvSpPr txBox="true"/>
            <p:nvPr/>
          </p:nvSpPr>
          <p:spPr>
            <a:xfrm rot="0">
              <a:off x="147510" y="0"/>
              <a:ext cx="17240535" cy="543571"/>
            </a:xfrm>
            <a:prstGeom prst="rect">
              <a:avLst/>
            </a:prstGeom>
          </p:spPr>
          <p:txBody>
            <a:bodyPr anchor="t" rtlCol="false" tIns="0" lIns="0" bIns="0" rIns="0">
              <a:spAutoFit/>
            </a:bodyPr>
            <a:lstStyle/>
            <a:p>
              <a:pPr algn="l">
                <a:lnSpc>
                  <a:spcPts val="3106"/>
                </a:lnSpc>
              </a:pPr>
              <a:r>
                <a:rPr lang="en-US" sz="2701">
                  <a:solidFill>
                    <a:srgbClr val="317C47"/>
                  </a:solidFill>
                  <a:latin typeface="Prata"/>
                  <a:ea typeface="Prata"/>
                  <a:cs typeface="Prata"/>
                  <a:sym typeface="Prata"/>
                </a:rPr>
                <a:t>SA with Stock Price Movements</a:t>
              </a:r>
            </a:p>
          </p:txBody>
        </p:sp>
        <p:sp>
          <p:nvSpPr>
            <p:cNvPr name="TextBox 33" id="33"/>
            <p:cNvSpPr txBox="true"/>
            <p:nvPr/>
          </p:nvSpPr>
          <p:spPr>
            <a:xfrm rot="0">
              <a:off x="0" y="737979"/>
              <a:ext cx="17388045" cy="2200063"/>
            </a:xfrm>
            <a:prstGeom prst="rect">
              <a:avLst/>
            </a:prstGeom>
          </p:spPr>
          <p:txBody>
            <a:bodyPr anchor="t" rtlCol="false" tIns="0" lIns="0" bIns="0" rIns="0">
              <a:spAutoFit/>
            </a:bodyPr>
            <a:lstStyle/>
            <a:p>
              <a:pPr algn="l">
                <a:lnSpc>
                  <a:spcPts val="2210"/>
                </a:lnSpc>
              </a:pPr>
              <a:r>
                <a:rPr lang="en-US" sz="1700">
                  <a:solidFill>
                    <a:srgbClr val="000000"/>
                  </a:solidFill>
                  <a:latin typeface="Open Sauce"/>
                  <a:ea typeface="Open Sauce"/>
                  <a:cs typeface="Open Sauce"/>
                  <a:sym typeface="Open Sauce"/>
                </a:rPr>
                <a:t>Investor sentiment significantly influences stock performance.</a:t>
              </a:r>
            </a:p>
            <a:p>
              <a:pPr algn="l">
                <a:lnSpc>
                  <a:spcPts val="2210"/>
                </a:lnSpc>
              </a:pPr>
              <a:r>
                <a:rPr lang="en-US" sz="1700">
                  <a:solidFill>
                    <a:srgbClr val="000000"/>
                  </a:solidFill>
                  <a:latin typeface="Open Sauce"/>
                  <a:ea typeface="Open Sauce"/>
                  <a:cs typeface="Open Sauce"/>
                  <a:sym typeface="Open Sauce"/>
                </a:rPr>
                <a:t>Models used: </a:t>
              </a:r>
            </a:p>
            <a:p>
              <a:pPr algn="l" marL="367034" indent="-183517" lvl="1">
                <a:lnSpc>
                  <a:spcPts val="2210"/>
                </a:lnSpc>
                <a:buFont typeface="Arial"/>
                <a:buChar char="•"/>
              </a:pPr>
              <a:r>
                <a:rPr lang="en-US" sz="1700">
                  <a:solidFill>
                    <a:srgbClr val="000000"/>
                  </a:solidFill>
                  <a:latin typeface="Open Sauce"/>
                  <a:ea typeface="Open Sauce"/>
                  <a:cs typeface="Open Sauce"/>
                  <a:sym typeface="Open Sauce"/>
                </a:rPr>
                <a:t>Long Short-Term Memory (LSTM)</a:t>
              </a:r>
            </a:p>
            <a:p>
              <a:pPr algn="l" marL="367034" indent="-183517" lvl="1">
                <a:lnSpc>
                  <a:spcPts val="2210"/>
                </a:lnSpc>
                <a:buFont typeface="Arial"/>
                <a:buChar char="•"/>
              </a:pPr>
              <a:r>
                <a:rPr lang="en-US" sz="1700">
                  <a:solidFill>
                    <a:srgbClr val="000000"/>
                  </a:solidFill>
                  <a:latin typeface="Open Sauce"/>
                  <a:ea typeface="Open Sauce"/>
                  <a:cs typeface="Open Sauce"/>
                  <a:sym typeface="Open Sauce"/>
                </a:rPr>
                <a:t>Gated Recurrent Units (GRU)</a:t>
              </a:r>
            </a:p>
            <a:p>
              <a:pPr algn="l" marL="367034" indent="-183517" lvl="1">
                <a:lnSpc>
                  <a:spcPts val="2210"/>
                </a:lnSpc>
                <a:buFont typeface="Arial"/>
                <a:buChar char="•"/>
              </a:pPr>
              <a:r>
                <a:rPr lang="en-US" sz="1700">
                  <a:solidFill>
                    <a:srgbClr val="000000"/>
                  </a:solidFill>
                  <a:latin typeface="Open Sauce"/>
                  <a:ea typeface="Open Sauce"/>
                  <a:cs typeface="Open Sauce"/>
                  <a:sym typeface="Open Sauce"/>
                </a:rPr>
                <a:t>Mixed frameworks</a:t>
              </a:r>
            </a:p>
            <a:p>
              <a:pPr algn="l">
                <a:lnSpc>
                  <a:spcPts val="2210"/>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Freeform 2" id="2"/>
          <p:cNvSpPr/>
          <p:nvPr/>
        </p:nvSpPr>
        <p:spPr>
          <a:xfrm flipH="false" flipV="false" rot="0">
            <a:off x="178012" y="1520824"/>
            <a:ext cx="17931975" cy="8517688"/>
          </a:xfrm>
          <a:custGeom>
            <a:avLst/>
            <a:gdLst/>
            <a:ahLst/>
            <a:cxnLst/>
            <a:rect r="r" b="b" t="t" l="l"/>
            <a:pathLst>
              <a:path h="8517688" w="17931975">
                <a:moveTo>
                  <a:pt x="0" y="0"/>
                </a:moveTo>
                <a:lnTo>
                  <a:pt x="17931976" y="0"/>
                </a:lnTo>
                <a:lnTo>
                  <a:pt x="17931976" y="8517688"/>
                </a:lnTo>
                <a:lnTo>
                  <a:pt x="0" y="8517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31879" y="180975"/>
            <a:ext cx="16624242" cy="1339849"/>
          </a:xfrm>
          <a:prstGeom prst="rect">
            <a:avLst/>
          </a:prstGeom>
        </p:spPr>
        <p:txBody>
          <a:bodyPr anchor="t" rtlCol="false" tIns="0" lIns="0" bIns="0" rIns="0">
            <a:spAutoFit/>
          </a:bodyPr>
          <a:lstStyle/>
          <a:p>
            <a:pPr algn="ctr" marL="0" indent="0" lvl="0">
              <a:lnSpc>
                <a:spcPts val="9999"/>
              </a:lnSpc>
              <a:spcBef>
                <a:spcPct val="0"/>
              </a:spcBef>
            </a:pPr>
            <a:r>
              <a:rPr lang="en-US" sz="9999">
                <a:solidFill>
                  <a:srgbClr val="765DC7"/>
                </a:solidFill>
                <a:latin typeface="Bernoru"/>
                <a:ea typeface="Bernoru"/>
                <a:cs typeface="Bernoru"/>
                <a:sym typeface="Bernoru"/>
              </a:rPr>
              <a:t>Research Methodology</a:t>
            </a:r>
          </a:p>
        </p:txBody>
      </p:sp>
      <p:sp>
        <p:nvSpPr>
          <p:cNvPr name="TextBox 4" id="4"/>
          <p:cNvSpPr txBox="true"/>
          <p:nvPr/>
        </p:nvSpPr>
        <p:spPr>
          <a:xfrm rot="0">
            <a:off x="1195673" y="1980841"/>
            <a:ext cx="6989192" cy="854075"/>
          </a:xfrm>
          <a:prstGeom prst="rect">
            <a:avLst/>
          </a:prstGeom>
        </p:spPr>
        <p:txBody>
          <a:bodyPr anchor="t" rtlCol="false" tIns="0" lIns="0" bIns="0" rIns="0">
            <a:spAutoFit/>
          </a:bodyPr>
          <a:lstStyle/>
          <a:p>
            <a:pPr algn="ctr">
              <a:lnSpc>
                <a:spcPts val="6999"/>
              </a:lnSpc>
            </a:pPr>
            <a:r>
              <a:rPr lang="en-US" sz="4999">
                <a:solidFill>
                  <a:srgbClr val="000000"/>
                </a:solidFill>
                <a:latin typeface="Canva Sans"/>
                <a:ea typeface="Canva Sans"/>
                <a:cs typeface="Canva Sans"/>
                <a:sym typeface="Canva Sans"/>
              </a:rPr>
              <a:t>Quantitative Approach</a:t>
            </a:r>
          </a:p>
        </p:txBody>
      </p:sp>
      <p:sp>
        <p:nvSpPr>
          <p:cNvPr name="TextBox 5" id="5"/>
          <p:cNvSpPr txBox="true"/>
          <p:nvPr/>
        </p:nvSpPr>
        <p:spPr>
          <a:xfrm rot="0">
            <a:off x="10555043" y="2015919"/>
            <a:ext cx="6521053"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a:ea typeface="Canva Sans"/>
                <a:cs typeface="Canva Sans"/>
                <a:sym typeface="Canva Sans"/>
              </a:rPr>
              <a:t>Qualitative Approach</a:t>
            </a:r>
          </a:p>
        </p:txBody>
      </p:sp>
      <p:sp>
        <p:nvSpPr>
          <p:cNvPr name="TextBox 6" id="6"/>
          <p:cNvSpPr txBox="true"/>
          <p:nvPr/>
        </p:nvSpPr>
        <p:spPr>
          <a:xfrm rot="0">
            <a:off x="454625" y="3431763"/>
            <a:ext cx="8471289" cy="6145537"/>
          </a:xfrm>
          <a:prstGeom prst="rect">
            <a:avLst/>
          </a:prstGeom>
        </p:spPr>
        <p:txBody>
          <a:bodyPr anchor="t" rtlCol="false" tIns="0" lIns="0" bIns="0" rIns="0">
            <a:spAutoFit/>
          </a:bodyPr>
          <a:lstStyle/>
          <a:p>
            <a:pPr algn="just">
              <a:lnSpc>
                <a:spcPts val="4094"/>
              </a:lnSpc>
            </a:pPr>
            <a:r>
              <a:rPr lang="en-US" sz="2924">
                <a:solidFill>
                  <a:srgbClr val="000000"/>
                </a:solidFill>
                <a:latin typeface="Canva Sans Bold"/>
                <a:ea typeface="Canva Sans Bold"/>
                <a:cs typeface="Canva Sans Bold"/>
                <a:sym typeface="Canva Sans Bold"/>
              </a:rPr>
              <a:t>Data Collection: </a:t>
            </a:r>
          </a:p>
          <a:p>
            <a:pPr algn="just">
              <a:lnSpc>
                <a:spcPts val="4094"/>
              </a:lnSpc>
            </a:pPr>
            <a:r>
              <a:rPr lang="en-US" sz="2924">
                <a:solidFill>
                  <a:srgbClr val="000000"/>
                </a:solidFill>
                <a:latin typeface="Canva Sans"/>
                <a:ea typeface="Canva Sans"/>
                <a:cs typeface="Canva Sans"/>
                <a:sym typeface="Canva Sans"/>
              </a:rPr>
              <a:t>Uses news headlines from reputable Malaysian sources and historical stock prices over five years.</a:t>
            </a:r>
          </a:p>
          <a:p>
            <a:pPr algn="just">
              <a:lnSpc>
                <a:spcPts val="4094"/>
              </a:lnSpc>
            </a:pPr>
            <a:r>
              <a:rPr lang="en-US" sz="2924">
                <a:solidFill>
                  <a:srgbClr val="000000"/>
                </a:solidFill>
                <a:latin typeface="Canva Sans Bold"/>
                <a:ea typeface="Canva Sans Bold"/>
                <a:cs typeface="Canva Sans Bold"/>
                <a:sym typeface="Canva Sans Bold"/>
              </a:rPr>
              <a:t>Sentiment Analysis: </a:t>
            </a:r>
          </a:p>
          <a:p>
            <a:pPr algn="just">
              <a:lnSpc>
                <a:spcPts val="4094"/>
              </a:lnSpc>
            </a:pPr>
            <a:r>
              <a:rPr lang="en-US" sz="2924">
                <a:solidFill>
                  <a:srgbClr val="000000"/>
                </a:solidFill>
                <a:latin typeface="Canva Sans"/>
                <a:ea typeface="Canva Sans"/>
                <a:cs typeface="Canva Sans"/>
                <a:sym typeface="Canva Sans"/>
              </a:rPr>
              <a:t>Employs both traditional algorithms and advanced machine learning models to classify sentiment in news headlines.</a:t>
            </a:r>
          </a:p>
          <a:p>
            <a:pPr algn="just">
              <a:lnSpc>
                <a:spcPts val="4094"/>
              </a:lnSpc>
            </a:pPr>
            <a:r>
              <a:rPr lang="en-US" sz="2924">
                <a:solidFill>
                  <a:srgbClr val="000000"/>
                </a:solidFill>
                <a:latin typeface="Canva Sans Bold"/>
                <a:ea typeface="Canva Sans Bold"/>
                <a:cs typeface="Canva Sans Bold"/>
                <a:sym typeface="Canva Sans Bold"/>
              </a:rPr>
              <a:t>Stock Price Prediction Models: </a:t>
            </a:r>
          </a:p>
          <a:p>
            <a:pPr algn="just">
              <a:lnSpc>
                <a:spcPts val="4094"/>
              </a:lnSpc>
            </a:pPr>
            <a:r>
              <a:rPr lang="en-US" sz="2924">
                <a:solidFill>
                  <a:srgbClr val="000000"/>
                </a:solidFill>
                <a:latin typeface="Canva Sans"/>
                <a:ea typeface="Canva Sans"/>
                <a:cs typeface="Canva Sans"/>
                <a:sym typeface="Canva Sans"/>
              </a:rPr>
              <a:t>Analyzes the relationship between news sentiment and stock prices using models like ARIMA, LSTM, and GRU.</a:t>
            </a:r>
          </a:p>
        </p:txBody>
      </p:sp>
      <p:sp>
        <p:nvSpPr>
          <p:cNvPr name="TextBox 7" id="7"/>
          <p:cNvSpPr txBox="true"/>
          <p:nvPr/>
        </p:nvSpPr>
        <p:spPr>
          <a:xfrm rot="0">
            <a:off x="9292597" y="3412713"/>
            <a:ext cx="8535077" cy="4780915"/>
          </a:xfrm>
          <a:prstGeom prst="rect">
            <a:avLst/>
          </a:prstGeom>
        </p:spPr>
        <p:txBody>
          <a:bodyPr anchor="t" rtlCol="false" tIns="0" lIns="0" bIns="0" rIns="0">
            <a:spAutoFit/>
          </a:bodyPr>
          <a:lstStyle/>
          <a:p>
            <a:pPr algn="just">
              <a:lnSpc>
                <a:spcPts val="4759"/>
              </a:lnSpc>
            </a:pPr>
            <a:r>
              <a:rPr lang="en-US" sz="3399">
                <a:solidFill>
                  <a:srgbClr val="000000"/>
                </a:solidFill>
                <a:latin typeface="Canva Sans Bold"/>
                <a:ea typeface="Canva Sans Bold"/>
                <a:cs typeface="Canva Sans Bold"/>
                <a:sym typeface="Canva Sans Bold"/>
              </a:rPr>
              <a:t>Interviews with Financial Experts: </a:t>
            </a:r>
          </a:p>
          <a:p>
            <a:pPr algn="just">
              <a:lnSpc>
                <a:spcPts val="4759"/>
              </a:lnSpc>
            </a:pPr>
            <a:r>
              <a:rPr lang="en-US" sz="3399">
                <a:solidFill>
                  <a:srgbClr val="000000"/>
                </a:solidFill>
                <a:latin typeface="Canva Sans"/>
                <a:ea typeface="Canva Sans"/>
                <a:cs typeface="Canva Sans"/>
                <a:sym typeface="Canva Sans"/>
              </a:rPr>
              <a:t>Gathers insights from professionals on sentiment analysis in stock price forecasting.</a:t>
            </a:r>
          </a:p>
          <a:p>
            <a:pPr algn="just">
              <a:lnSpc>
                <a:spcPts val="4759"/>
              </a:lnSpc>
            </a:pPr>
            <a:r>
              <a:rPr lang="en-US" sz="3399">
                <a:solidFill>
                  <a:srgbClr val="000000"/>
                </a:solidFill>
                <a:latin typeface="Canva Sans Bold"/>
                <a:ea typeface="Canva Sans Bold"/>
                <a:cs typeface="Canva Sans Bold"/>
                <a:sym typeface="Canva Sans Bold"/>
              </a:rPr>
              <a:t>Content Analysis of News Articles: </a:t>
            </a:r>
          </a:p>
          <a:p>
            <a:pPr algn="just">
              <a:lnSpc>
                <a:spcPts val="4759"/>
              </a:lnSpc>
            </a:pPr>
            <a:r>
              <a:rPr lang="en-US" sz="3399">
                <a:solidFill>
                  <a:srgbClr val="000000"/>
                </a:solidFill>
                <a:latin typeface="Canva Sans"/>
                <a:ea typeface="Canva Sans"/>
                <a:cs typeface="Canva Sans"/>
                <a:sym typeface="Canva Sans"/>
              </a:rPr>
              <a:t>Provides deeper understanding by analyzing full text of selected news articles.</a:t>
            </a:r>
          </a:p>
        </p:txBody>
      </p:sp>
      <p:sp>
        <p:nvSpPr>
          <p:cNvPr name="TextBox 8" id="8"/>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76" t="-2254" r="-693" b="-5552"/>
            </a:stretch>
          </a:blipFill>
        </p:spPr>
      </p:sp>
      <p:grpSp>
        <p:nvGrpSpPr>
          <p:cNvPr name="Group 3" id="3"/>
          <p:cNvGrpSpPr/>
          <p:nvPr/>
        </p:nvGrpSpPr>
        <p:grpSpPr>
          <a:xfrm rot="0">
            <a:off x="204417" y="1970895"/>
            <a:ext cx="17785007" cy="6564268"/>
            <a:chOff x="0" y="0"/>
            <a:chExt cx="18752465" cy="6921346"/>
          </a:xfrm>
        </p:grpSpPr>
        <p:sp>
          <p:nvSpPr>
            <p:cNvPr name="Freeform 4" id="4"/>
            <p:cNvSpPr/>
            <p:nvPr/>
          </p:nvSpPr>
          <p:spPr>
            <a:xfrm flipH="false" flipV="false" rot="0">
              <a:off x="0" y="0"/>
              <a:ext cx="18752465" cy="6921347"/>
            </a:xfrm>
            <a:custGeom>
              <a:avLst/>
              <a:gdLst/>
              <a:ahLst/>
              <a:cxnLst/>
              <a:rect r="r" b="b" t="t" l="l"/>
              <a:pathLst>
                <a:path h="6921347" w="18752465">
                  <a:moveTo>
                    <a:pt x="0" y="0"/>
                  </a:moveTo>
                  <a:lnTo>
                    <a:pt x="0" y="6921347"/>
                  </a:lnTo>
                  <a:lnTo>
                    <a:pt x="18752465" y="6921347"/>
                  </a:lnTo>
                  <a:lnTo>
                    <a:pt x="18752465" y="0"/>
                  </a:lnTo>
                  <a:lnTo>
                    <a:pt x="0" y="0"/>
                  </a:lnTo>
                  <a:close/>
                  <a:moveTo>
                    <a:pt x="18691506" y="6860387"/>
                  </a:moveTo>
                  <a:lnTo>
                    <a:pt x="59690" y="6860387"/>
                  </a:lnTo>
                  <a:lnTo>
                    <a:pt x="59690" y="59690"/>
                  </a:lnTo>
                  <a:lnTo>
                    <a:pt x="18691506" y="59690"/>
                  </a:lnTo>
                  <a:lnTo>
                    <a:pt x="18691506" y="6860387"/>
                  </a:lnTo>
                  <a:close/>
                </a:path>
              </a:pathLst>
            </a:custGeom>
            <a:solidFill>
              <a:srgbClr val="2E5187"/>
            </a:solidFill>
          </p:spPr>
        </p:sp>
      </p:grpSp>
      <p:sp>
        <p:nvSpPr>
          <p:cNvPr name="AutoShape 5" id="5"/>
          <p:cNvSpPr/>
          <p:nvPr/>
        </p:nvSpPr>
        <p:spPr>
          <a:xfrm flipV="true">
            <a:off x="10097370" y="1879044"/>
            <a:ext cx="0" cy="6528912"/>
          </a:xfrm>
          <a:prstGeom prst="line">
            <a:avLst/>
          </a:prstGeom>
          <a:ln cap="rnd" w="66675">
            <a:solidFill>
              <a:srgbClr val="2E5187"/>
            </a:solidFill>
            <a:prstDash val="solid"/>
            <a:headEnd type="none" len="sm" w="sm"/>
            <a:tailEnd type="none" len="sm" w="sm"/>
          </a:ln>
        </p:spPr>
      </p:sp>
      <p:sp>
        <p:nvSpPr>
          <p:cNvPr name="AutoShape 6" id="6"/>
          <p:cNvSpPr/>
          <p:nvPr/>
        </p:nvSpPr>
        <p:spPr>
          <a:xfrm flipV="true">
            <a:off x="5385555" y="2006251"/>
            <a:ext cx="0" cy="6528912"/>
          </a:xfrm>
          <a:prstGeom prst="line">
            <a:avLst/>
          </a:prstGeom>
          <a:ln cap="rnd" w="66675">
            <a:solidFill>
              <a:srgbClr val="2E5187"/>
            </a:solidFill>
            <a:prstDash val="solid"/>
            <a:headEnd type="none" len="sm" w="sm"/>
            <a:tailEnd type="none" len="sm" w="sm"/>
          </a:ln>
        </p:spPr>
      </p:sp>
      <p:sp>
        <p:nvSpPr>
          <p:cNvPr name="AutoShape 7" id="7"/>
          <p:cNvSpPr/>
          <p:nvPr/>
        </p:nvSpPr>
        <p:spPr>
          <a:xfrm flipV="true">
            <a:off x="995362" y="2006251"/>
            <a:ext cx="0" cy="6528912"/>
          </a:xfrm>
          <a:prstGeom prst="line">
            <a:avLst/>
          </a:prstGeom>
          <a:ln cap="rnd" w="66675">
            <a:solidFill>
              <a:srgbClr val="2E5187"/>
            </a:solidFill>
            <a:prstDash val="solid"/>
            <a:headEnd type="none" len="sm" w="sm"/>
            <a:tailEnd type="none" len="sm" w="sm"/>
          </a:ln>
        </p:spPr>
      </p:sp>
      <p:sp>
        <p:nvSpPr>
          <p:cNvPr name="TextBox 8" id="8"/>
          <p:cNvSpPr txBox="true"/>
          <p:nvPr/>
        </p:nvSpPr>
        <p:spPr>
          <a:xfrm rot="0">
            <a:off x="5647493" y="4510078"/>
            <a:ext cx="4092864" cy="1876425"/>
          </a:xfrm>
          <a:prstGeom prst="rect">
            <a:avLst/>
          </a:prstGeom>
        </p:spPr>
        <p:txBody>
          <a:bodyPr anchor="t" rtlCol="false" tIns="0" lIns="0" bIns="0" rIns="0">
            <a:spAutoFit/>
          </a:bodyPr>
          <a:lstStyle/>
          <a:p>
            <a:pPr algn="just">
              <a:lnSpc>
                <a:spcPts val="2999"/>
              </a:lnSpc>
            </a:pPr>
            <a:r>
              <a:rPr lang="en-US" sz="2999">
                <a:solidFill>
                  <a:srgbClr val="2E5187"/>
                </a:solidFill>
                <a:latin typeface="Canva Student Font"/>
                <a:ea typeface="Canva Student Font"/>
                <a:cs typeface="Canva Student Font"/>
                <a:sym typeface="Canva Student Font"/>
              </a:rPr>
              <a:t>To analyze the nuanced impact of specific sentiments expressed in financial news headlines on stock price movements within the Malaysian stock market context.</a:t>
            </a:r>
          </a:p>
        </p:txBody>
      </p:sp>
      <p:sp>
        <p:nvSpPr>
          <p:cNvPr name="TextBox 9" id="9"/>
          <p:cNvSpPr txBox="true"/>
          <p:nvPr/>
        </p:nvSpPr>
        <p:spPr>
          <a:xfrm rot="0">
            <a:off x="1257159" y="4500553"/>
            <a:ext cx="3866600" cy="1552575"/>
          </a:xfrm>
          <a:prstGeom prst="rect">
            <a:avLst/>
          </a:prstGeom>
        </p:spPr>
        <p:txBody>
          <a:bodyPr anchor="t" rtlCol="false" tIns="0" lIns="0" bIns="0" rIns="0">
            <a:spAutoFit/>
          </a:bodyPr>
          <a:lstStyle/>
          <a:p>
            <a:pPr algn="just">
              <a:lnSpc>
                <a:spcPts val="3000"/>
              </a:lnSpc>
            </a:pPr>
            <a:r>
              <a:rPr lang="en-US" sz="3000">
                <a:solidFill>
                  <a:srgbClr val="2E5187"/>
                </a:solidFill>
                <a:latin typeface="Canva Student Font"/>
                <a:ea typeface="Canva Student Font"/>
                <a:cs typeface="Canva Student Font"/>
                <a:sym typeface="Canva Student Font"/>
              </a:rPr>
              <a:t>How does the specific sentiment expressed in financial news headlines impact the movement of stock prices in Malaysia?</a:t>
            </a:r>
          </a:p>
        </p:txBody>
      </p:sp>
      <p:sp>
        <p:nvSpPr>
          <p:cNvPr name="TextBox 10" id="10"/>
          <p:cNvSpPr txBox="true"/>
          <p:nvPr/>
        </p:nvSpPr>
        <p:spPr>
          <a:xfrm rot="0">
            <a:off x="10359308" y="3753863"/>
            <a:ext cx="7255452" cy="4514850"/>
          </a:xfrm>
          <a:prstGeom prst="rect">
            <a:avLst/>
          </a:prstGeom>
        </p:spPr>
        <p:txBody>
          <a:bodyPr anchor="t" rtlCol="false" tIns="0" lIns="0" bIns="0" rIns="0">
            <a:spAutoFit/>
          </a:bodyPr>
          <a:lstStyle/>
          <a:p>
            <a:pPr algn="just">
              <a:lnSpc>
                <a:spcPts val="3299"/>
              </a:lnSpc>
            </a:pPr>
            <a:r>
              <a:rPr lang="en-US" sz="2999">
                <a:solidFill>
                  <a:srgbClr val="2E5187"/>
                </a:solidFill>
                <a:latin typeface="Canva Student Font"/>
                <a:ea typeface="Canva Student Font"/>
                <a:cs typeface="Canva Student Font"/>
                <a:sym typeface="Canva Student Font"/>
              </a:rPr>
              <a:t>• Conduct sentiment classification at the sentence level, categorizing each sentence in the news headlines as positive, negative, or neutral.</a:t>
            </a:r>
          </a:p>
          <a:p>
            <a:pPr algn="just">
              <a:lnSpc>
                <a:spcPts val="3299"/>
              </a:lnSpc>
            </a:pPr>
            <a:r>
              <a:rPr lang="en-US" sz="2999">
                <a:solidFill>
                  <a:srgbClr val="2E5187"/>
                </a:solidFill>
                <a:latin typeface="Canva Student Font"/>
                <a:ea typeface="Canva Student Font"/>
                <a:cs typeface="Canva Student Font"/>
                <a:sym typeface="Canva Student Font"/>
              </a:rPr>
              <a:t>• Employ both traditional sentiment analysis algorithms (e.g., Naive Bayes, Lexicon-based) and advanced machine learning models (e.g., LSTM networks) to capture the granular-level sentiment expressed in the news headlines.</a:t>
            </a:r>
          </a:p>
          <a:p>
            <a:pPr algn="just">
              <a:lnSpc>
                <a:spcPts val="3299"/>
              </a:lnSpc>
            </a:pPr>
            <a:r>
              <a:rPr lang="en-US" sz="2999">
                <a:solidFill>
                  <a:srgbClr val="2E5187"/>
                </a:solidFill>
                <a:latin typeface="Canva Student Font"/>
                <a:ea typeface="Canva Student Font"/>
                <a:cs typeface="Canva Student Font"/>
                <a:sym typeface="Canva Student Font"/>
              </a:rPr>
              <a:t>• Investigate the relationship between the classified sentiment and the corresponding stock price movements to uncover the nuanced impact of specific sentiments.</a:t>
            </a:r>
          </a:p>
          <a:p>
            <a:pPr algn="just">
              <a:lnSpc>
                <a:spcPts val="3299"/>
              </a:lnSpc>
            </a:pPr>
          </a:p>
        </p:txBody>
      </p:sp>
      <p:sp>
        <p:nvSpPr>
          <p:cNvPr name="TextBox 11" id="11"/>
          <p:cNvSpPr txBox="true"/>
          <p:nvPr/>
        </p:nvSpPr>
        <p:spPr>
          <a:xfrm rot="0">
            <a:off x="0" y="133350"/>
            <a:ext cx="8085108" cy="1387475"/>
          </a:xfrm>
          <a:prstGeom prst="rect">
            <a:avLst/>
          </a:prstGeom>
        </p:spPr>
        <p:txBody>
          <a:bodyPr anchor="t" rtlCol="false" tIns="0" lIns="0" bIns="0" rIns="0">
            <a:spAutoFit/>
          </a:bodyPr>
          <a:lstStyle/>
          <a:p>
            <a:pPr algn="ctr" marL="0" indent="0" lvl="0">
              <a:lnSpc>
                <a:spcPts val="10599"/>
              </a:lnSpc>
            </a:pPr>
            <a:r>
              <a:rPr lang="en-US" sz="9999">
                <a:solidFill>
                  <a:srgbClr val="2E5187"/>
                </a:solidFill>
                <a:latin typeface="Amatic SC Bold"/>
                <a:ea typeface="Amatic SC Bold"/>
                <a:cs typeface="Amatic SC Bold"/>
                <a:sym typeface="Amatic SC Bold"/>
              </a:rPr>
              <a:t>PROBLEM FORMULATION</a:t>
            </a:r>
          </a:p>
        </p:txBody>
      </p:sp>
      <p:sp>
        <p:nvSpPr>
          <p:cNvPr name="AutoShape 12" id="12"/>
          <p:cNvSpPr/>
          <p:nvPr/>
        </p:nvSpPr>
        <p:spPr>
          <a:xfrm rot="0">
            <a:off x="204417" y="1795482"/>
            <a:ext cx="824283" cy="1533778"/>
          </a:xfrm>
          <a:prstGeom prst="rect">
            <a:avLst/>
          </a:prstGeom>
          <a:solidFill>
            <a:srgbClr val="2E5187"/>
          </a:solidFill>
        </p:spPr>
      </p:sp>
      <p:grpSp>
        <p:nvGrpSpPr>
          <p:cNvPr name="Group 13" id="13"/>
          <p:cNvGrpSpPr/>
          <p:nvPr/>
        </p:nvGrpSpPr>
        <p:grpSpPr>
          <a:xfrm rot="0">
            <a:off x="10097370" y="1795482"/>
            <a:ext cx="7841558" cy="1611483"/>
            <a:chOff x="0" y="0"/>
            <a:chExt cx="10455410" cy="2148644"/>
          </a:xfrm>
        </p:grpSpPr>
        <p:sp>
          <p:nvSpPr>
            <p:cNvPr name="AutoShape 14" id="14"/>
            <p:cNvSpPr/>
            <p:nvPr/>
          </p:nvSpPr>
          <p:spPr>
            <a:xfrm rot="0">
              <a:off x="0" y="0"/>
              <a:ext cx="10455410" cy="2148644"/>
            </a:xfrm>
            <a:prstGeom prst="rect">
              <a:avLst/>
            </a:prstGeom>
            <a:solidFill>
              <a:srgbClr val="FFD355"/>
            </a:solidFill>
          </p:spPr>
        </p:sp>
        <p:sp>
          <p:nvSpPr>
            <p:cNvPr name="TextBox 15" id="15"/>
            <p:cNvSpPr txBox="true"/>
            <p:nvPr/>
          </p:nvSpPr>
          <p:spPr>
            <a:xfrm rot="0">
              <a:off x="777409" y="499878"/>
              <a:ext cx="8532083" cy="1074208"/>
            </a:xfrm>
            <a:prstGeom prst="rect">
              <a:avLst/>
            </a:prstGeom>
          </p:spPr>
          <p:txBody>
            <a:bodyPr anchor="t" rtlCol="false" tIns="0" lIns="0" bIns="0" rIns="0">
              <a:spAutoFit/>
            </a:bodyPr>
            <a:lstStyle/>
            <a:p>
              <a:pPr algn="ctr" marL="0" indent="0" lvl="0">
                <a:lnSpc>
                  <a:spcPts val="6500"/>
                </a:lnSpc>
                <a:spcBef>
                  <a:spcPct val="0"/>
                </a:spcBef>
              </a:pPr>
              <a:r>
                <a:rPr lang="en-US" sz="5000">
                  <a:solidFill>
                    <a:srgbClr val="FFFFFF"/>
                  </a:solidFill>
                  <a:latin typeface="Canva Student Font"/>
                  <a:ea typeface="Canva Student Font"/>
                  <a:cs typeface="Canva Student Font"/>
                  <a:sym typeface="Canva Student Font"/>
                </a:rPr>
                <a:t>Proposed Solutions</a:t>
              </a:r>
            </a:p>
          </p:txBody>
        </p:sp>
      </p:grpSp>
      <p:grpSp>
        <p:nvGrpSpPr>
          <p:cNvPr name="Group 16" id="16"/>
          <p:cNvGrpSpPr/>
          <p:nvPr/>
        </p:nvGrpSpPr>
        <p:grpSpPr>
          <a:xfrm rot="0">
            <a:off x="5385555" y="1795482"/>
            <a:ext cx="4711815" cy="2430633"/>
            <a:chOff x="0" y="0"/>
            <a:chExt cx="6282420" cy="3240844"/>
          </a:xfrm>
        </p:grpSpPr>
        <p:sp>
          <p:nvSpPr>
            <p:cNvPr name="AutoShape 17" id="17"/>
            <p:cNvSpPr/>
            <p:nvPr/>
          </p:nvSpPr>
          <p:spPr>
            <a:xfrm rot="0">
              <a:off x="0" y="0"/>
              <a:ext cx="6282420" cy="3240844"/>
            </a:xfrm>
            <a:prstGeom prst="rect">
              <a:avLst/>
            </a:prstGeom>
            <a:solidFill>
              <a:srgbClr val="C1FF72"/>
            </a:solidFill>
          </p:spPr>
        </p:sp>
        <p:sp>
          <p:nvSpPr>
            <p:cNvPr name="TextBox 18" id="18"/>
            <p:cNvSpPr txBox="true"/>
            <p:nvPr/>
          </p:nvSpPr>
          <p:spPr>
            <a:xfrm rot="0">
              <a:off x="467127" y="499878"/>
              <a:ext cx="5126736" cy="2166408"/>
            </a:xfrm>
            <a:prstGeom prst="rect">
              <a:avLst/>
            </a:prstGeom>
          </p:spPr>
          <p:txBody>
            <a:bodyPr anchor="t" rtlCol="false" tIns="0" lIns="0" bIns="0" rIns="0">
              <a:spAutoFit/>
            </a:bodyPr>
            <a:lstStyle/>
            <a:p>
              <a:pPr algn="ctr" marL="0" indent="0" lvl="0">
                <a:lnSpc>
                  <a:spcPts val="6500"/>
                </a:lnSpc>
                <a:spcBef>
                  <a:spcPct val="0"/>
                </a:spcBef>
              </a:pPr>
              <a:r>
                <a:rPr lang="en-US" sz="5000">
                  <a:solidFill>
                    <a:srgbClr val="FFFFFF"/>
                  </a:solidFill>
                  <a:latin typeface="Canva Student Font"/>
                  <a:ea typeface="Canva Student Font"/>
                  <a:cs typeface="Canva Student Font"/>
                  <a:sym typeface="Canva Student Font"/>
                </a:rPr>
                <a:t>Research Objectives</a:t>
              </a:r>
            </a:p>
          </p:txBody>
        </p:sp>
      </p:grpSp>
      <p:grpSp>
        <p:nvGrpSpPr>
          <p:cNvPr name="Group 19" id="19"/>
          <p:cNvGrpSpPr/>
          <p:nvPr/>
        </p:nvGrpSpPr>
        <p:grpSpPr>
          <a:xfrm rot="0">
            <a:off x="1028700" y="1795482"/>
            <a:ext cx="4356855" cy="2430633"/>
            <a:chOff x="0" y="0"/>
            <a:chExt cx="5809141" cy="3240844"/>
          </a:xfrm>
        </p:grpSpPr>
        <p:sp>
          <p:nvSpPr>
            <p:cNvPr name="AutoShape 20" id="20"/>
            <p:cNvSpPr/>
            <p:nvPr/>
          </p:nvSpPr>
          <p:spPr>
            <a:xfrm rot="0">
              <a:off x="0" y="0"/>
              <a:ext cx="5809141" cy="3240844"/>
            </a:xfrm>
            <a:prstGeom prst="rect">
              <a:avLst/>
            </a:prstGeom>
            <a:solidFill>
              <a:srgbClr val="80AEDB"/>
            </a:solidFill>
          </p:spPr>
        </p:sp>
        <p:sp>
          <p:nvSpPr>
            <p:cNvPr name="TextBox 21" id="21"/>
            <p:cNvSpPr txBox="true"/>
            <p:nvPr/>
          </p:nvSpPr>
          <p:spPr>
            <a:xfrm rot="0">
              <a:off x="431937" y="499878"/>
              <a:ext cx="4740519" cy="2166408"/>
            </a:xfrm>
            <a:prstGeom prst="rect">
              <a:avLst/>
            </a:prstGeom>
          </p:spPr>
          <p:txBody>
            <a:bodyPr anchor="t" rtlCol="false" tIns="0" lIns="0" bIns="0" rIns="0">
              <a:spAutoFit/>
            </a:bodyPr>
            <a:lstStyle/>
            <a:p>
              <a:pPr algn="ctr" marL="0" indent="0" lvl="0">
                <a:lnSpc>
                  <a:spcPts val="6500"/>
                </a:lnSpc>
                <a:spcBef>
                  <a:spcPct val="0"/>
                </a:spcBef>
              </a:pPr>
              <a:r>
                <a:rPr lang="en-US" sz="5000">
                  <a:solidFill>
                    <a:srgbClr val="FFFFFF"/>
                  </a:solidFill>
                  <a:latin typeface="Canva Student Font"/>
                  <a:ea typeface="Canva Student Font"/>
                  <a:cs typeface="Canva Student Font"/>
                  <a:sym typeface="Canva Student Font"/>
                </a:rPr>
                <a:t>Research Questions</a:t>
              </a:r>
            </a:p>
          </p:txBody>
        </p:sp>
      </p:grpSp>
      <p:sp>
        <p:nvSpPr>
          <p:cNvPr name="TextBox 22" id="22"/>
          <p:cNvSpPr txBox="true"/>
          <p:nvPr/>
        </p:nvSpPr>
        <p:spPr>
          <a:xfrm rot="0">
            <a:off x="0" y="4516438"/>
            <a:ext cx="1336401" cy="1387475"/>
          </a:xfrm>
          <a:prstGeom prst="rect">
            <a:avLst/>
          </a:prstGeom>
        </p:spPr>
        <p:txBody>
          <a:bodyPr anchor="t" rtlCol="false" tIns="0" lIns="0" bIns="0" rIns="0">
            <a:spAutoFit/>
          </a:bodyPr>
          <a:lstStyle/>
          <a:p>
            <a:pPr algn="ctr" marL="0" indent="0" lvl="0">
              <a:lnSpc>
                <a:spcPts val="10599"/>
              </a:lnSpc>
            </a:pPr>
            <a:r>
              <a:rPr lang="en-US" sz="9999">
                <a:solidFill>
                  <a:srgbClr val="2E5187"/>
                </a:solidFill>
                <a:latin typeface="Amatic SC Bold"/>
                <a:ea typeface="Amatic SC Bold"/>
                <a:cs typeface="Amatic SC Bold"/>
                <a:sym typeface="Amatic SC Bold"/>
              </a:rPr>
              <a:t>1.</a:t>
            </a:r>
          </a:p>
        </p:txBody>
      </p:sp>
      <p:sp>
        <p:nvSpPr>
          <p:cNvPr name="TextBox 23" id="23"/>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76" t="-2254" r="-693" b="-5552"/>
            </a:stretch>
          </a:blipFill>
        </p:spPr>
      </p:sp>
      <p:grpSp>
        <p:nvGrpSpPr>
          <p:cNvPr name="Group 3" id="3"/>
          <p:cNvGrpSpPr/>
          <p:nvPr/>
        </p:nvGrpSpPr>
        <p:grpSpPr>
          <a:xfrm rot="0">
            <a:off x="204417" y="1970895"/>
            <a:ext cx="17785007" cy="6564268"/>
            <a:chOff x="0" y="0"/>
            <a:chExt cx="18752465" cy="6921346"/>
          </a:xfrm>
        </p:grpSpPr>
        <p:sp>
          <p:nvSpPr>
            <p:cNvPr name="Freeform 4" id="4"/>
            <p:cNvSpPr/>
            <p:nvPr/>
          </p:nvSpPr>
          <p:spPr>
            <a:xfrm flipH="false" flipV="false" rot="0">
              <a:off x="0" y="0"/>
              <a:ext cx="18752465" cy="6921347"/>
            </a:xfrm>
            <a:custGeom>
              <a:avLst/>
              <a:gdLst/>
              <a:ahLst/>
              <a:cxnLst/>
              <a:rect r="r" b="b" t="t" l="l"/>
              <a:pathLst>
                <a:path h="6921347" w="18752465">
                  <a:moveTo>
                    <a:pt x="0" y="0"/>
                  </a:moveTo>
                  <a:lnTo>
                    <a:pt x="0" y="6921347"/>
                  </a:lnTo>
                  <a:lnTo>
                    <a:pt x="18752465" y="6921347"/>
                  </a:lnTo>
                  <a:lnTo>
                    <a:pt x="18752465" y="0"/>
                  </a:lnTo>
                  <a:lnTo>
                    <a:pt x="0" y="0"/>
                  </a:lnTo>
                  <a:close/>
                  <a:moveTo>
                    <a:pt x="18691506" y="6860387"/>
                  </a:moveTo>
                  <a:lnTo>
                    <a:pt x="59690" y="6860387"/>
                  </a:lnTo>
                  <a:lnTo>
                    <a:pt x="59690" y="59690"/>
                  </a:lnTo>
                  <a:lnTo>
                    <a:pt x="18691506" y="59690"/>
                  </a:lnTo>
                  <a:lnTo>
                    <a:pt x="18691506" y="6860387"/>
                  </a:lnTo>
                  <a:close/>
                </a:path>
              </a:pathLst>
            </a:custGeom>
            <a:solidFill>
              <a:srgbClr val="2E5187"/>
            </a:solidFill>
          </p:spPr>
        </p:sp>
      </p:grpSp>
      <p:sp>
        <p:nvSpPr>
          <p:cNvPr name="AutoShape 5" id="5"/>
          <p:cNvSpPr/>
          <p:nvPr/>
        </p:nvSpPr>
        <p:spPr>
          <a:xfrm flipV="true">
            <a:off x="10097370" y="1879044"/>
            <a:ext cx="0" cy="6528912"/>
          </a:xfrm>
          <a:prstGeom prst="line">
            <a:avLst/>
          </a:prstGeom>
          <a:ln cap="rnd" w="66675">
            <a:solidFill>
              <a:srgbClr val="2E5187"/>
            </a:solidFill>
            <a:prstDash val="solid"/>
            <a:headEnd type="none" len="sm" w="sm"/>
            <a:tailEnd type="none" len="sm" w="sm"/>
          </a:ln>
        </p:spPr>
      </p:sp>
      <p:sp>
        <p:nvSpPr>
          <p:cNvPr name="AutoShape 6" id="6"/>
          <p:cNvSpPr/>
          <p:nvPr/>
        </p:nvSpPr>
        <p:spPr>
          <a:xfrm flipV="true">
            <a:off x="5385555" y="2006251"/>
            <a:ext cx="0" cy="6528912"/>
          </a:xfrm>
          <a:prstGeom prst="line">
            <a:avLst/>
          </a:prstGeom>
          <a:ln cap="rnd" w="66675">
            <a:solidFill>
              <a:srgbClr val="2E5187"/>
            </a:solidFill>
            <a:prstDash val="solid"/>
            <a:headEnd type="none" len="sm" w="sm"/>
            <a:tailEnd type="none" len="sm" w="sm"/>
          </a:ln>
        </p:spPr>
      </p:sp>
      <p:sp>
        <p:nvSpPr>
          <p:cNvPr name="AutoShape 7" id="7"/>
          <p:cNvSpPr/>
          <p:nvPr/>
        </p:nvSpPr>
        <p:spPr>
          <a:xfrm flipV="true">
            <a:off x="995362" y="2006251"/>
            <a:ext cx="0" cy="6528912"/>
          </a:xfrm>
          <a:prstGeom prst="line">
            <a:avLst/>
          </a:prstGeom>
          <a:ln cap="rnd" w="66675">
            <a:solidFill>
              <a:srgbClr val="2E5187"/>
            </a:solidFill>
            <a:prstDash val="solid"/>
            <a:headEnd type="none" len="sm" w="sm"/>
            <a:tailEnd type="none" len="sm" w="sm"/>
          </a:ln>
        </p:spPr>
      </p:sp>
      <p:sp>
        <p:nvSpPr>
          <p:cNvPr name="TextBox 8" id="8"/>
          <p:cNvSpPr txBox="true"/>
          <p:nvPr/>
        </p:nvSpPr>
        <p:spPr>
          <a:xfrm rot="0">
            <a:off x="5647493" y="4510078"/>
            <a:ext cx="4092864" cy="3733800"/>
          </a:xfrm>
          <a:prstGeom prst="rect">
            <a:avLst/>
          </a:prstGeom>
        </p:spPr>
        <p:txBody>
          <a:bodyPr anchor="t" rtlCol="false" tIns="0" lIns="0" bIns="0" rIns="0">
            <a:spAutoFit/>
          </a:bodyPr>
          <a:lstStyle/>
          <a:p>
            <a:pPr algn="just">
              <a:lnSpc>
                <a:spcPts val="2999"/>
              </a:lnSpc>
            </a:pPr>
            <a:r>
              <a:rPr lang="en-US" sz="2999">
                <a:solidFill>
                  <a:srgbClr val="2E5187"/>
                </a:solidFill>
                <a:latin typeface="Canva Student Font"/>
                <a:ea typeface="Canva Student Font"/>
                <a:cs typeface="Canva Student Font"/>
                <a:sym typeface="Canva Student Font"/>
              </a:rPr>
              <a:t>To evaluate and contrast the predictive capabilities of traditional sentiment analysis techniques (e.g., Naive Bayes, Lexicon-based) against advanced machine learning models (e.g., Long Short-Term Memory networks) in forecasting stock price movements based on news sentiment.</a:t>
            </a:r>
          </a:p>
        </p:txBody>
      </p:sp>
      <p:sp>
        <p:nvSpPr>
          <p:cNvPr name="TextBox 9" id="9"/>
          <p:cNvSpPr txBox="true"/>
          <p:nvPr/>
        </p:nvSpPr>
        <p:spPr>
          <a:xfrm rot="0">
            <a:off x="1257159" y="4500553"/>
            <a:ext cx="3866600" cy="3076575"/>
          </a:xfrm>
          <a:prstGeom prst="rect">
            <a:avLst/>
          </a:prstGeom>
        </p:spPr>
        <p:txBody>
          <a:bodyPr anchor="t" rtlCol="false" tIns="0" lIns="0" bIns="0" rIns="0">
            <a:spAutoFit/>
          </a:bodyPr>
          <a:lstStyle/>
          <a:p>
            <a:pPr algn="just">
              <a:lnSpc>
                <a:spcPts val="3000"/>
              </a:lnSpc>
            </a:pPr>
            <a:r>
              <a:rPr lang="en-US" sz="3000">
                <a:solidFill>
                  <a:srgbClr val="2E5187"/>
                </a:solidFill>
                <a:latin typeface="Canva Student Font"/>
                <a:ea typeface="Canva Student Font"/>
                <a:cs typeface="Canva Student Font"/>
                <a:sym typeface="Canva Student Font"/>
              </a:rPr>
              <a:t>What are the key challenges in accurately predicting stock prices in the Malaysian market using sentiment analysis techniques, and how can advanced models like LSTM networks be optimized to address these challenges?</a:t>
            </a:r>
          </a:p>
        </p:txBody>
      </p:sp>
      <p:sp>
        <p:nvSpPr>
          <p:cNvPr name="TextBox 10" id="10"/>
          <p:cNvSpPr txBox="true"/>
          <p:nvPr/>
        </p:nvSpPr>
        <p:spPr>
          <a:xfrm rot="0">
            <a:off x="10359308" y="3753863"/>
            <a:ext cx="7579620" cy="4514850"/>
          </a:xfrm>
          <a:prstGeom prst="rect">
            <a:avLst/>
          </a:prstGeom>
        </p:spPr>
        <p:txBody>
          <a:bodyPr anchor="t" rtlCol="false" tIns="0" lIns="0" bIns="0" rIns="0">
            <a:spAutoFit/>
          </a:bodyPr>
          <a:lstStyle/>
          <a:p>
            <a:pPr algn="just">
              <a:lnSpc>
                <a:spcPts val="3299"/>
              </a:lnSpc>
            </a:pPr>
            <a:r>
              <a:rPr lang="en-US" sz="2999">
                <a:solidFill>
                  <a:srgbClr val="2E5187"/>
                </a:solidFill>
                <a:latin typeface="Canva Student Font"/>
                <a:ea typeface="Canva Student Font"/>
                <a:cs typeface="Canva Student Font"/>
                <a:sym typeface="Canva Student Font"/>
              </a:rPr>
              <a:t>• Develop and train traditional sentiment analysis algorithms, such as Naive Bayes and Lexicon-based approaches, to predict stock price movements based on news sentiment.</a:t>
            </a:r>
          </a:p>
          <a:p>
            <a:pPr algn="just">
              <a:lnSpc>
                <a:spcPts val="3299"/>
              </a:lnSpc>
            </a:pPr>
            <a:r>
              <a:rPr lang="en-US" sz="2999">
                <a:solidFill>
                  <a:srgbClr val="2E5187"/>
                </a:solidFill>
                <a:latin typeface="Canva Student Font"/>
                <a:ea typeface="Canva Student Font"/>
                <a:cs typeface="Canva Student Font"/>
                <a:sym typeface="Canva Student Font"/>
              </a:rPr>
              <a:t>• Construct advanced machine learning models, particularly LSTM networks, to forecast stock prices using the sentiment data extracted from news headlines.</a:t>
            </a:r>
          </a:p>
          <a:p>
            <a:pPr algn="just">
              <a:lnSpc>
                <a:spcPts val="3299"/>
              </a:lnSpc>
            </a:pPr>
            <a:r>
              <a:rPr lang="en-US" sz="2999">
                <a:solidFill>
                  <a:srgbClr val="2E5187"/>
                </a:solidFill>
                <a:latin typeface="Canva Student Font"/>
                <a:ea typeface="Canva Student Font"/>
                <a:cs typeface="Canva Student Font"/>
                <a:sym typeface="Canva Student Font"/>
              </a:rPr>
              <a:t>• Compare the performance of the traditional and advanced models using evaluation metrics, such as root mean squared error (RMSE) and mean absolute error (MAE), to identify the most effective techniques for the Malaysian market.</a:t>
            </a:r>
          </a:p>
          <a:p>
            <a:pPr algn="just">
              <a:lnSpc>
                <a:spcPts val="3299"/>
              </a:lnSpc>
            </a:pPr>
          </a:p>
        </p:txBody>
      </p:sp>
      <p:sp>
        <p:nvSpPr>
          <p:cNvPr name="TextBox 11" id="11"/>
          <p:cNvSpPr txBox="true"/>
          <p:nvPr/>
        </p:nvSpPr>
        <p:spPr>
          <a:xfrm rot="0">
            <a:off x="0" y="133350"/>
            <a:ext cx="8085108" cy="1387475"/>
          </a:xfrm>
          <a:prstGeom prst="rect">
            <a:avLst/>
          </a:prstGeom>
        </p:spPr>
        <p:txBody>
          <a:bodyPr anchor="t" rtlCol="false" tIns="0" lIns="0" bIns="0" rIns="0">
            <a:spAutoFit/>
          </a:bodyPr>
          <a:lstStyle/>
          <a:p>
            <a:pPr algn="ctr" marL="0" indent="0" lvl="0">
              <a:lnSpc>
                <a:spcPts val="10599"/>
              </a:lnSpc>
            </a:pPr>
            <a:r>
              <a:rPr lang="en-US" sz="9999">
                <a:solidFill>
                  <a:srgbClr val="2E5187"/>
                </a:solidFill>
                <a:latin typeface="Amatic SC Bold"/>
                <a:ea typeface="Amatic SC Bold"/>
                <a:cs typeface="Amatic SC Bold"/>
                <a:sym typeface="Amatic SC Bold"/>
              </a:rPr>
              <a:t>PROBLEM FORMULATION</a:t>
            </a:r>
          </a:p>
        </p:txBody>
      </p:sp>
      <p:sp>
        <p:nvSpPr>
          <p:cNvPr name="AutoShape 12" id="12"/>
          <p:cNvSpPr/>
          <p:nvPr/>
        </p:nvSpPr>
        <p:spPr>
          <a:xfrm rot="0">
            <a:off x="204417" y="1795482"/>
            <a:ext cx="824283" cy="1533778"/>
          </a:xfrm>
          <a:prstGeom prst="rect">
            <a:avLst/>
          </a:prstGeom>
          <a:solidFill>
            <a:srgbClr val="2E5187"/>
          </a:solidFill>
        </p:spPr>
      </p:sp>
      <p:grpSp>
        <p:nvGrpSpPr>
          <p:cNvPr name="Group 13" id="13"/>
          <p:cNvGrpSpPr/>
          <p:nvPr/>
        </p:nvGrpSpPr>
        <p:grpSpPr>
          <a:xfrm rot="0">
            <a:off x="10097370" y="1795482"/>
            <a:ext cx="7841558" cy="1611483"/>
            <a:chOff x="0" y="0"/>
            <a:chExt cx="10455410" cy="2148644"/>
          </a:xfrm>
        </p:grpSpPr>
        <p:sp>
          <p:nvSpPr>
            <p:cNvPr name="AutoShape 14" id="14"/>
            <p:cNvSpPr/>
            <p:nvPr/>
          </p:nvSpPr>
          <p:spPr>
            <a:xfrm rot="0">
              <a:off x="0" y="0"/>
              <a:ext cx="10455410" cy="2148644"/>
            </a:xfrm>
            <a:prstGeom prst="rect">
              <a:avLst/>
            </a:prstGeom>
            <a:solidFill>
              <a:srgbClr val="FFD355"/>
            </a:solidFill>
          </p:spPr>
        </p:sp>
        <p:sp>
          <p:nvSpPr>
            <p:cNvPr name="TextBox 15" id="15"/>
            <p:cNvSpPr txBox="true"/>
            <p:nvPr/>
          </p:nvSpPr>
          <p:spPr>
            <a:xfrm rot="0">
              <a:off x="777409" y="499878"/>
              <a:ext cx="8532083" cy="1074208"/>
            </a:xfrm>
            <a:prstGeom prst="rect">
              <a:avLst/>
            </a:prstGeom>
          </p:spPr>
          <p:txBody>
            <a:bodyPr anchor="t" rtlCol="false" tIns="0" lIns="0" bIns="0" rIns="0">
              <a:spAutoFit/>
            </a:bodyPr>
            <a:lstStyle/>
            <a:p>
              <a:pPr algn="ctr" marL="0" indent="0" lvl="0">
                <a:lnSpc>
                  <a:spcPts val="6500"/>
                </a:lnSpc>
                <a:spcBef>
                  <a:spcPct val="0"/>
                </a:spcBef>
              </a:pPr>
              <a:r>
                <a:rPr lang="en-US" sz="5000">
                  <a:solidFill>
                    <a:srgbClr val="FFFFFF"/>
                  </a:solidFill>
                  <a:latin typeface="Canva Student Font"/>
                  <a:ea typeface="Canva Student Font"/>
                  <a:cs typeface="Canva Student Font"/>
                  <a:sym typeface="Canva Student Font"/>
                </a:rPr>
                <a:t>Proposed Solutions</a:t>
              </a:r>
            </a:p>
          </p:txBody>
        </p:sp>
      </p:grpSp>
      <p:grpSp>
        <p:nvGrpSpPr>
          <p:cNvPr name="Group 16" id="16"/>
          <p:cNvGrpSpPr/>
          <p:nvPr/>
        </p:nvGrpSpPr>
        <p:grpSpPr>
          <a:xfrm rot="0">
            <a:off x="5385555" y="1795482"/>
            <a:ext cx="4711815" cy="2430633"/>
            <a:chOff x="0" y="0"/>
            <a:chExt cx="6282420" cy="3240844"/>
          </a:xfrm>
        </p:grpSpPr>
        <p:sp>
          <p:nvSpPr>
            <p:cNvPr name="AutoShape 17" id="17"/>
            <p:cNvSpPr/>
            <p:nvPr/>
          </p:nvSpPr>
          <p:spPr>
            <a:xfrm rot="0">
              <a:off x="0" y="0"/>
              <a:ext cx="6282420" cy="3240844"/>
            </a:xfrm>
            <a:prstGeom prst="rect">
              <a:avLst/>
            </a:prstGeom>
            <a:solidFill>
              <a:srgbClr val="C1FF72"/>
            </a:solidFill>
          </p:spPr>
        </p:sp>
        <p:sp>
          <p:nvSpPr>
            <p:cNvPr name="TextBox 18" id="18"/>
            <p:cNvSpPr txBox="true"/>
            <p:nvPr/>
          </p:nvSpPr>
          <p:spPr>
            <a:xfrm rot="0">
              <a:off x="467127" y="499878"/>
              <a:ext cx="5126736" cy="2166408"/>
            </a:xfrm>
            <a:prstGeom prst="rect">
              <a:avLst/>
            </a:prstGeom>
          </p:spPr>
          <p:txBody>
            <a:bodyPr anchor="t" rtlCol="false" tIns="0" lIns="0" bIns="0" rIns="0">
              <a:spAutoFit/>
            </a:bodyPr>
            <a:lstStyle/>
            <a:p>
              <a:pPr algn="ctr" marL="0" indent="0" lvl="0">
                <a:lnSpc>
                  <a:spcPts val="6500"/>
                </a:lnSpc>
                <a:spcBef>
                  <a:spcPct val="0"/>
                </a:spcBef>
              </a:pPr>
              <a:r>
                <a:rPr lang="en-US" sz="5000">
                  <a:solidFill>
                    <a:srgbClr val="FFFFFF"/>
                  </a:solidFill>
                  <a:latin typeface="Canva Student Font"/>
                  <a:ea typeface="Canva Student Font"/>
                  <a:cs typeface="Canva Student Font"/>
                  <a:sym typeface="Canva Student Font"/>
                </a:rPr>
                <a:t>Research Objectives</a:t>
              </a:r>
            </a:p>
          </p:txBody>
        </p:sp>
      </p:grpSp>
      <p:grpSp>
        <p:nvGrpSpPr>
          <p:cNvPr name="Group 19" id="19"/>
          <p:cNvGrpSpPr/>
          <p:nvPr/>
        </p:nvGrpSpPr>
        <p:grpSpPr>
          <a:xfrm rot="0">
            <a:off x="1028700" y="1795482"/>
            <a:ext cx="4356855" cy="2430633"/>
            <a:chOff x="0" y="0"/>
            <a:chExt cx="5809141" cy="3240844"/>
          </a:xfrm>
        </p:grpSpPr>
        <p:sp>
          <p:nvSpPr>
            <p:cNvPr name="AutoShape 20" id="20"/>
            <p:cNvSpPr/>
            <p:nvPr/>
          </p:nvSpPr>
          <p:spPr>
            <a:xfrm rot="0">
              <a:off x="0" y="0"/>
              <a:ext cx="5809141" cy="3240844"/>
            </a:xfrm>
            <a:prstGeom prst="rect">
              <a:avLst/>
            </a:prstGeom>
            <a:solidFill>
              <a:srgbClr val="80AEDB"/>
            </a:solidFill>
          </p:spPr>
        </p:sp>
        <p:sp>
          <p:nvSpPr>
            <p:cNvPr name="TextBox 21" id="21"/>
            <p:cNvSpPr txBox="true"/>
            <p:nvPr/>
          </p:nvSpPr>
          <p:spPr>
            <a:xfrm rot="0">
              <a:off x="431937" y="499878"/>
              <a:ext cx="4740519" cy="2166408"/>
            </a:xfrm>
            <a:prstGeom prst="rect">
              <a:avLst/>
            </a:prstGeom>
          </p:spPr>
          <p:txBody>
            <a:bodyPr anchor="t" rtlCol="false" tIns="0" lIns="0" bIns="0" rIns="0">
              <a:spAutoFit/>
            </a:bodyPr>
            <a:lstStyle/>
            <a:p>
              <a:pPr algn="ctr" marL="0" indent="0" lvl="0">
                <a:lnSpc>
                  <a:spcPts val="6500"/>
                </a:lnSpc>
                <a:spcBef>
                  <a:spcPct val="0"/>
                </a:spcBef>
              </a:pPr>
              <a:r>
                <a:rPr lang="en-US" sz="5000">
                  <a:solidFill>
                    <a:srgbClr val="FFFFFF"/>
                  </a:solidFill>
                  <a:latin typeface="Canva Student Font"/>
                  <a:ea typeface="Canva Student Font"/>
                  <a:cs typeface="Canva Student Font"/>
                  <a:sym typeface="Canva Student Font"/>
                </a:rPr>
                <a:t>Research Questions</a:t>
              </a:r>
            </a:p>
          </p:txBody>
        </p:sp>
      </p:grpSp>
      <p:sp>
        <p:nvSpPr>
          <p:cNvPr name="TextBox 22" id="22"/>
          <p:cNvSpPr txBox="true"/>
          <p:nvPr/>
        </p:nvSpPr>
        <p:spPr>
          <a:xfrm rot="0">
            <a:off x="0" y="4516438"/>
            <a:ext cx="1336401" cy="1387475"/>
          </a:xfrm>
          <a:prstGeom prst="rect">
            <a:avLst/>
          </a:prstGeom>
        </p:spPr>
        <p:txBody>
          <a:bodyPr anchor="t" rtlCol="false" tIns="0" lIns="0" bIns="0" rIns="0">
            <a:spAutoFit/>
          </a:bodyPr>
          <a:lstStyle/>
          <a:p>
            <a:pPr algn="ctr" marL="0" indent="0" lvl="0">
              <a:lnSpc>
                <a:spcPts val="10599"/>
              </a:lnSpc>
            </a:pPr>
            <a:r>
              <a:rPr lang="en-US" sz="9999">
                <a:solidFill>
                  <a:srgbClr val="2E5187"/>
                </a:solidFill>
                <a:latin typeface="Amatic SC Bold"/>
                <a:ea typeface="Amatic SC Bold"/>
                <a:cs typeface="Amatic SC Bold"/>
                <a:sym typeface="Amatic SC Bold"/>
              </a:rPr>
              <a:t>2.</a:t>
            </a:r>
          </a:p>
        </p:txBody>
      </p:sp>
      <p:sp>
        <p:nvSpPr>
          <p:cNvPr name="TextBox 23" id="23"/>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76" t="-2254" r="-693" b="-5552"/>
            </a:stretch>
          </a:blipFill>
        </p:spPr>
      </p:sp>
      <p:grpSp>
        <p:nvGrpSpPr>
          <p:cNvPr name="Group 3" id="3"/>
          <p:cNvGrpSpPr/>
          <p:nvPr/>
        </p:nvGrpSpPr>
        <p:grpSpPr>
          <a:xfrm rot="0">
            <a:off x="204417" y="1970895"/>
            <a:ext cx="17785007" cy="6564268"/>
            <a:chOff x="0" y="0"/>
            <a:chExt cx="18752465" cy="6921346"/>
          </a:xfrm>
        </p:grpSpPr>
        <p:sp>
          <p:nvSpPr>
            <p:cNvPr name="Freeform 4" id="4"/>
            <p:cNvSpPr/>
            <p:nvPr/>
          </p:nvSpPr>
          <p:spPr>
            <a:xfrm flipH="false" flipV="false" rot="0">
              <a:off x="0" y="0"/>
              <a:ext cx="18752465" cy="6921347"/>
            </a:xfrm>
            <a:custGeom>
              <a:avLst/>
              <a:gdLst/>
              <a:ahLst/>
              <a:cxnLst/>
              <a:rect r="r" b="b" t="t" l="l"/>
              <a:pathLst>
                <a:path h="6921347" w="18752465">
                  <a:moveTo>
                    <a:pt x="0" y="0"/>
                  </a:moveTo>
                  <a:lnTo>
                    <a:pt x="0" y="6921347"/>
                  </a:lnTo>
                  <a:lnTo>
                    <a:pt x="18752465" y="6921347"/>
                  </a:lnTo>
                  <a:lnTo>
                    <a:pt x="18752465" y="0"/>
                  </a:lnTo>
                  <a:lnTo>
                    <a:pt x="0" y="0"/>
                  </a:lnTo>
                  <a:close/>
                  <a:moveTo>
                    <a:pt x="18691506" y="6860387"/>
                  </a:moveTo>
                  <a:lnTo>
                    <a:pt x="59690" y="6860387"/>
                  </a:lnTo>
                  <a:lnTo>
                    <a:pt x="59690" y="59690"/>
                  </a:lnTo>
                  <a:lnTo>
                    <a:pt x="18691506" y="59690"/>
                  </a:lnTo>
                  <a:lnTo>
                    <a:pt x="18691506" y="6860387"/>
                  </a:lnTo>
                  <a:close/>
                </a:path>
              </a:pathLst>
            </a:custGeom>
            <a:solidFill>
              <a:srgbClr val="2E5187"/>
            </a:solidFill>
          </p:spPr>
        </p:sp>
      </p:grpSp>
      <p:sp>
        <p:nvSpPr>
          <p:cNvPr name="AutoShape 5" id="5"/>
          <p:cNvSpPr/>
          <p:nvPr/>
        </p:nvSpPr>
        <p:spPr>
          <a:xfrm flipV="true">
            <a:off x="10097370" y="1879044"/>
            <a:ext cx="0" cy="6528912"/>
          </a:xfrm>
          <a:prstGeom prst="line">
            <a:avLst/>
          </a:prstGeom>
          <a:ln cap="rnd" w="66675">
            <a:solidFill>
              <a:srgbClr val="2E5187"/>
            </a:solidFill>
            <a:prstDash val="solid"/>
            <a:headEnd type="none" len="sm" w="sm"/>
            <a:tailEnd type="none" len="sm" w="sm"/>
          </a:ln>
        </p:spPr>
      </p:sp>
      <p:sp>
        <p:nvSpPr>
          <p:cNvPr name="AutoShape 6" id="6"/>
          <p:cNvSpPr/>
          <p:nvPr/>
        </p:nvSpPr>
        <p:spPr>
          <a:xfrm flipV="true">
            <a:off x="5385555" y="2006251"/>
            <a:ext cx="0" cy="6528912"/>
          </a:xfrm>
          <a:prstGeom prst="line">
            <a:avLst/>
          </a:prstGeom>
          <a:ln cap="rnd" w="66675">
            <a:solidFill>
              <a:srgbClr val="2E5187"/>
            </a:solidFill>
            <a:prstDash val="solid"/>
            <a:headEnd type="none" len="sm" w="sm"/>
            <a:tailEnd type="none" len="sm" w="sm"/>
          </a:ln>
        </p:spPr>
      </p:sp>
      <p:sp>
        <p:nvSpPr>
          <p:cNvPr name="AutoShape 7" id="7"/>
          <p:cNvSpPr/>
          <p:nvPr/>
        </p:nvSpPr>
        <p:spPr>
          <a:xfrm flipV="true">
            <a:off x="995362" y="2006251"/>
            <a:ext cx="0" cy="6528912"/>
          </a:xfrm>
          <a:prstGeom prst="line">
            <a:avLst/>
          </a:prstGeom>
          <a:ln cap="rnd" w="66675">
            <a:solidFill>
              <a:srgbClr val="2E5187"/>
            </a:solidFill>
            <a:prstDash val="solid"/>
            <a:headEnd type="none" len="sm" w="sm"/>
            <a:tailEnd type="none" len="sm" w="sm"/>
          </a:ln>
        </p:spPr>
      </p:sp>
      <p:sp>
        <p:nvSpPr>
          <p:cNvPr name="TextBox 8" id="8"/>
          <p:cNvSpPr txBox="true"/>
          <p:nvPr/>
        </p:nvSpPr>
        <p:spPr>
          <a:xfrm rot="0">
            <a:off x="5647493" y="4510078"/>
            <a:ext cx="4092864" cy="2619375"/>
          </a:xfrm>
          <a:prstGeom prst="rect">
            <a:avLst/>
          </a:prstGeom>
        </p:spPr>
        <p:txBody>
          <a:bodyPr anchor="t" rtlCol="false" tIns="0" lIns="0" bIns="0" rIns="0">
            <a:spAutoFit/>
          </a:bodyPr>
          <a:lstStyle/>
          <a:p>
            <a:pPr algn="just">
              <a:lnSpc>
                <a:spcPts val="2999"/>
              </a:lnSpc>
            </a:pPr>
            <a:r>
              <a:rPr lang="en-US" sz="2999">
                <a:solidFill>
                  <a:srgbClr val="2E5187"/>
                </a:solidFill>
                <a:latin typeface="Canva Student Font"/>
                <a:ea typeface="Canva Student Font"/>
                <a:cs typeface="Canva Student Font"/>
                <a:sym typeface="Canva Student Font"/>
              </a:rPr>
              <a:t>To explore the temporal relationship between historical stock prices and sentiment data extracted from financial news headlines in Malaysia, uncovering patterns that influence stock price movements over time.</a:t>
            </a:r>
          </a:p>
        </p:txBody>
      </p:sp>
      <p:sp>
        <p:nvSpPr>
          <p:cNvPr name="TextBox 9" id="9"/>
          <p:cNvSpPr txBox="true"/>
          <p:nvPr/>
        </p:nvSpPr>
        <p:spPr>
          <a:xfrm rot="0">
            <a:off x="1257159" y="4500553"/>
            <a:ext cx="3866600" cy="3838575"/>
          </a:xfrm>
          <a:prstGeom prst="rect">
            <a:avLst/>
          </a:prstGeom>
        </p:spPr>
        <p:txBody>
          <a:bodyPr anchor="t" rtlCol="false" tIns="0" lIns="0" bIns="0" rIns="0">
            <a:spAutoFit/>
          </a:bodyPr>
          <a:lstStyle/>
          <a:p>
            <a:pPr algn="just">
              <a:lnSpc>
                <a:spcPts val="3000"/>
              </a:lnSpc>
            </a:pPr>
            <a:r>
              <a:rPr lang="en-US" sz="3000">
                <a:solidFill>
                  <a:srgbClr val="2E5187"/>
                </a:solidFill>
                <a:latin typeface="Canva Student Font"/>
                <a:ea typeface="Canva Student Font"/>
                <a:cs typeface="Canva Student Font"/>
                <a:sym typeface="Canva Student Font"/>
              </a:rPr>
              <a:t>What impact do different sentiment analysis algorithms, such as Hybrid Naive Bayes and Opinion Lexicon-based approaches, have on predicting stock price movements in Malaysia, and how can these algorithms be compared and improved for more precise predictions?</a:t>
            </a:r>
          </a:p>
        </p:txBody>
      </p:sp>
      <p:sp>
        <p:nvSpPr>
          <p:cNvPr name="TextBox 10" id="10"/>
          <p:cNvSpPr txBox="true"/>
          <p:nvPr/>
        </p:nvSpPr>
        <p:spPr>
          <a:xfrm rot="0">
            <a:off x="10359308" y="3753863"/>
            <a:ext cx="7579620" cy="4514850"/>
          </a:xfrm>
          <a:prstGeom prst="rect">
            <a:avLst/>
          </a:prstGeom>
        </p:spPr>
        <p:txBody>
          <a:bodyPr anchor="t" rtlCol="false" tIns="0" lIns="0" bIns="0" rIns="0">
            <a:spAutoFit/>
          </a:bodyPr>
          <a:lstStyle/>
          <a:p>
            <a:pPr algn="just">
              <a:lnSpc>
                <a:spcPts val="3299"/>
              </a:lnSpc>
            </a:pPr>
            <a:r>
              <a:rPr lang="en-US" sz="2999">
                <a:solidFill>
                  <a:srgbClr val="2E5187"/>
                </a:solidFill>
                <a:latin typeface="Canva Student Font"/>
                <a:ea typeface="Canva Student Font"/>
                <a:cs typeface="Canva Student Font"/>
                <a:sym typeface="Canva Student Font"/>
              </a:rPr>
              <a:t>• Analyze the time-series relationship between the sentiment expressed in news headlines and the corresponding historical stock prices.</a:t>
            </a:r>
          </a:p>
          <a:p>
            <a:pPr algn="just">
              <a:lnSpc>
                <a:spcPts val="3299"/>
              </a:lnSpc>
            </a:pPr>
            <a:r>
              <a:rPr lang="en-US" sz="2999">
                <a:solidFill>
                  <a:srgbClr val="2E5187"/>
                </a:solidFill>
                <a:latin typeface="Canva Student Font"/>
                <a:ea typeface="Canva Student Font"/>
                <a:cs typeface="Canva Student Font"/>
                <a:sym typeface="Canva Student Font"/>
              </a:rPr>
              <a:t>• Identify patterns and temporal dependencies that influence stock price movements over time, leveraging techniques like time-series analysis and cross-correlation.</a:t>
            </a:r>
          </a:p>
          <a:p>
            <a:pPr algn="just">
              <a:lnSpc>
                <a:spcPts val="3299"/>
              </a:lnSpc>
            </a:pPr>
            <a:r>
              <a:rPr lang="en-US" sz="2999">
                <a:solidFill>
                  <a:srgbClr val="2E5187"/>
                </a:solidFill>
                <a:latin typeface="Canva Student Font"/>
                <a:ea typeface="Canva Student Font"/>
                <a:cs typeface="Canva Student Font"/>
                <a:sym typeface="Canva Student Font"/>
              </a:rPr>
              <a:t>• Incorporate the temporal insights into the development and optimization of the stock price prediction models, including LSTM and GRU networks, to enhance the accuracy of forecasts.</a:t>
            </a:r>
          </a:p>
          <a:p>
            <a:pPr algn="just">
              <a:lnSpc>
                <a:spcPts val="3299"/>
              </a:lnSpc>
            </a:pPr>
          </a:p>
        </p:txBody>
      </p:sp>
      <p:sp>
        <p:nvSpPr>
          <p:cNvPr name="TextBox 11" id="11"/>
          <p:cNvSpPr txBox="true"/>
          <p:nvPr/>
        </p:nvSpPr>
        <p:spPr>
          <a:xfrm rot="0">
            <a:off x="0" y="133350"/>
            <a:ext cx="8085108" cy="1387475"/>
          </a:xfrm>
          <a:prstGeom prst="rect">
            <a:avLst/>
          </a:prstGeom>
        </p:spPr>
        <p:txBody>
          <a:bodyPr anchor="t" rtlCol="false" tIns="0" lIns="0" bIns="0" rIns="0">
            <a:spAutoFit/>
          </a:bodyPr>
          <a:lstStyle/>
          <a:p>
            <a:pPr algn="ctr" marL="0" indent="0" lvl="0">
              <a:lnSpc>
                <a:spcPts val="10599"/>
              </a:lnSpc>
            </a:pPr>
            <a:r>
              <a:rPr lang="en-US" sz="9999">
                <a:solidFill>
                  <a:srgbClr val="2E5187"/>
                </a:solidFill>
                <a:latin typeface="Amatic SC Bold"/>
                <a:ea typeface="Amatic SC Bold"/>
                <a:cs typeface="Amatic SC Bold"/>
                <a:sym typeface="Amatic SC Bold"/>
              </a:rPr>
              <a:t>PROBLEM FORMULATION</a:t>
            </a:r>
          </a:p>
        </p:txBody>
      </p:sp>
      <p:sp>
        <p:nvSpPr>
          <p:cNvPr name="AutoShape 12" id="12"/>
          <p:cNvSpPr/>
          <p:nvPr/>
        </p:nvSpPr>
        <p:spPr>
          <a:xfrm rot="0">
            <a:off x="204417" y="1795482"/>
            <a:ext cx="824283" cy="1533778"/>
          </a:xfrm>
          <a:prstGeom prst="rect">
            <a:avLst/>
          </a:prstGeom>
          <a:solidFill>
            <a:srgbClr val="2E5187"/>
          </a:solidFill>
        </p:spPr>
      </p:sp>
      <p:grpSp>
        <p:nvGrpSpPr>
          <p:cNvPr name="Group 13" id="13"/>
          <p:cNvGrpSpPr/>
          <p:nvPr/>
        </p:nvGrpSpPr>
        <p:grpSpPr>
          <a:xfrm rot="0">
            <a:off x="10097370" y="1795482"/>
            <a:ext cx="7841558" cy="1611483"/>
            <a:chOff x="0" y="0"/>
            <a:chExt cx="10455410" cy="2148644"/>
          </a:xfrm>
        </p:grpSpPr>
        <p:sp>
          <p:nvSpPr>
            <p:cNvPr name="AutoShape 14" id="14"/>
            <p:cNvSpPr/>
            <p:nvPr/>
          </p:nvSpPr>
          <p:spPr>
            <a:xfrm rot="0">
              <a:off x="0" y="0"/>
              <a:ext cx="10455410" cy="2148644"/>
            </a:xfrm>
            <a:prstGeom prst="rect">
              <a:avLst/>
            </a:prstGeom>
            <a:solidFill>
              <a:srgbClr val="FFD355"/>
            </a:solidFill>
          </p:spPr>
        </p:sp>
        <p:sp>
          <p:nvSpPr>
            <p:cNvPr name="TextBox 15" id="15"/>
            <p:cNvSpPr txBox="true"/>
            <p:nvPr/>
          </p:nvSpPr>
          <p:spPr>
            <a:xfrm rot="0">
              <a:off x="777409" y="499878"/>
              <a:ext cx="8532083" cy="1074208"/>
            </a:xfrm>
            <a:prstGeom prst="rect">
              <a:avLst/>
            </a:prstGeom>
          </p:spPr>
          <p:txBody>
            <a:bodyPr anchor="t" rtlCol="false" tIns="0" lIns="0" bIns="0" rIns="0">
              <a:spAutoFit/>
            </a:bodyPr>
            <a:lstStyle/>
            <a:p>
              <a:pPr algn="ctr" marL="0" indent="0" lvl="0">
                <a:lnSpc>
                  <a:spcPts val="6500"/>
                </a:lnSpc>
                <a:spcBef>
                  <a:spcPct val="0"/>
                </a:spcBef>
              </a:pPr>
              <a:r>
                <a:rPr lang="en-US" sz="5000">
                  <a:solidFill>
                    <a:srgbClr val="FFFFFF"/>
                  </a:solidFill>
                  <a:latin typeface="Canva Student Font"/>
                  <a:ea typeface="Canva Student Font"/>
                  <a:cs typeface="Canva Student Font"/>
                  <a:sym typeface="Canva Student Font"/>
                </a:rPr>
                <a:t>Proposed Solutions</a:t>
              </a:r>
            </a:p>
          </p:txBody>
        </p:sp>
      </p:grpSp>
      <p:grpSp>
        <p:nvGrpSpPr>
          <p:cNvPr name="Group 16" id="16"/>
          <p:cNvGrpSpPr/>
          <p:nvPr/>
        </p:nvGrpSpPr>
        <p:grpSpPr>
          <a:xfrm rot="0">
            <a:off x="5385555" y="1795482"/>
            <a:ext cx="4711815" cy="2430633"/>
            <a:chOff x="0" y="0"/>
            <a:chExt cx="6282420" cy="3240844"/>
          </a:xfrm>
        </p:grpSpPr>
        <p:sp>
          <p:nvSpPr>
            <p:cNvPr name="AutoShape 17" id="17"/>
            <p:cNvSpPr/>
            <p:nvPr/>
          </p:nvSpPr>
          <p:spPr>
            <a:xfrm rot="0">
              <a:off x="0" y="0"/>
              <a:ext cx="6282420" cy="3240844"/>
            </a:xfrm>
            <a:prstGeom prst="rect">
              <a:avLst/>
            </a:prstGeom>
            <a:solidFill>
              <a:srgbClr val="C1FF72"/>
            </a:solidFill>
          </p:spPr>
        </p:sp>
        <p:sp>
          <p:nvSpPr>
            <p:cNvPr name="TextBox 18" id="18"/>
            <p:cNvSpPr txBox="true"/>
            <p:nvPr/>
          </p:nvSpPr>
          <p:spPr>
            <a:xfrm rot="0">
              <a:off x="467127" y="499878"/>
              <a:ext cx="5126736" cy="2166408"/>
            </a:xfrm>
            <a:prstGeom prst="rect">
              <a:avLst/>
            </a:prstGeom>
          </p:spPr>
          <p:txBody>
            <a:bodyPr anchor="t" rtlCol="false" tIns="0" lIns="0" bIns="0" rIns="0">
              <a:spAutoFit/>
            </a:bodyPr>
            <a:lstStyle/>
            <a:p>
              <a:pPr algn="ctr" marL="0" indent="0" lvl="0">
                <a:lnSpc>
                  <a:spcPts val="6500"/>
                </a:lnSpc>
                <a:spcBef>
                  <a:spcPct val="0"/>
                </a:spcBef>
              </a:pPr>
              <a:r>
                <a:rPr lang="en-US" sz="5000">
                  <a:solidFill>
                    <a:srgbClr val="FFFFFF"/>
                  </a:solidFill>
                  <a:latin typeface="Canva Student Font"/>
                  <a:ea typeface="Canva Student Font"/>
                  <a:cs typeface="Canva Student Font"/>
                  <a:sym typeface="Canva Student Font"/>
                </a:rPr>
                <a:t>Research Objectives</a:t>
              </a:r>
            </a:p>
          </p:txBody>
        </p:sp>
      </p:grpSp>
      <p:grpSp>
        <p:nvGrpSpPr>
          <p:cNvPr name="Group 19" id="19"/>
          <p:cNvGrpSpPr/>
          <p:nvPr/>
        </p:nvGrpSpPr>
        <p:grpSpPr>
          <a:xfrm rot="0">
            <a:off x="1028700" y="1795482"/>
            <a:ext cx="4356855" cy="2430633"/>
            <a:chOff x="0" y="0"/>
            <a:chExt cx="5809141" cy="3240844"/>
          </a:xfrm>
        </p:grpSpPr>
        <p:sp>
          <p:nvSpPr>
            <p:cNvPr name="AutoShape 20" id="20"/>
            <p:cNvSpPr/>
            <p:nvPr/>
          </p:nvSpPr>
          <p:spPr>
            <a:xfrm rot="0">
              <a:off x="0" y="0"/>
              <a:ext cx="5809141" cy="3240844"/>
            </a:xfrm>
            <a:prstGeom prst="rect">
              <a:avLst/>
            </a:prstGeom>
            <a:solidFill>
              <a:srgbClr val="80AEDB"/>
            </a:solidFill>
          </p:spPr>
        </p:sp>
        <p:sp>
          <p:nvSpPr>
            <p:cNvPr name="TextBox 21" id="21"/>
            <p:cNvSpPr txBox="true"/>
            <p:nvPr/>
          </p:nvSpPr>
          <p:spPr>
            <a:xfrm rot="0">
              <a:off x="431937" y="499878"/>
              <a:ext cx="4740519" cy="2166408"/>
            </a:xfrm>
            <a:prstGeom prst="rect">
              <a:avLst/>
            </a:prstGeom>
          </p:spPr>
          <p:txBody>
            <a:bodyPr anchor="t" rtlCol="false" tIns="0" lIns="0" bIns="0" rIns="0">
              <a:spAutoFit/>
            </a:bodyPr>
            <a:lstStyle/>
            <a:p>
              <a:pPr algn="ctr" marL="0" indent="0" lvl="0">
                <a:lnSpc>
                  <a:spcPts val="6500"/>
                </a:lnSpc>
                <a:spcBef>
                  <a:spcPct val="0"/>
                </a:spcBef>
              </a:pPr>
              <a:r>
                <a:rPr lang="en-US" sz="5000">
                  <a:solidFill>
                    <a:srgbClr val="FFFFFF"/>
                  </a:solidFill>
                  <a:latin typeface="Canva Student Font"/>
                  <a:ea typeface="Canva Student Font"/>
                  <a:cs typeface="Canva Student Font"/>
                  <a:sym typeface="Canva Student Font"/>
                </a:rPr>
                <a:t>Research Questions</a:t>
              </a:r>
            </a:p>
          </p:txBody>
        </p:sp>
      </p:grpSp>
      <p:sp>
        <p:nvSpPr>
          <p:cNvPr name="TextBox 22" id="22"/>
          <p:cNvSpPr txBox="true"/>
          <p:nvPr/>
        </p:nvSpPr>
        <p:spPr>
          <a:xfrm rot="0">
            <a:off x="0" y="4516438"/>
            <a:ext cx="1336401" cy="1387475"/>
          </a:xfrm>
          <a:prstGeom prst="rect">
            <a:avLst/>
          </a:prstGeom>
        </p:spPr>
        <p:txBody>
          <a:bodyPr anchor="t" rtlCol="false" tIns="0" lIns="0" bIns="0" rIns="0">
            <a:spAutoFit/>
          </a:bodyPr>
          <a:lstStyle/>
          <a:p>
            <a:pPr algn="ctr" marL="0" indent="0" lvl="0">
              <a:lnSpc>
                <a:spcPts val="10599"/>
              </a:lnSpc>
            </a:pPr>
            <a:r>
              <a:rPr lang="en-US" sz="9999">
                <a:solidFill>
                  <a:srgbClr val="2E5187"/>
                </a:solidFill>
                <a:latin typeface="Amatic SC Bold"/>
                <a:ea typeface="Amatic SC Bold"/>
                <a:cs typeface="Amatic SC Bold"/>
                <a:sym typeface="Amatic SC Bold"/>
              </a:rPr>
              <a:t>3.</a:t>
            </a:r>
          </a:p>
        </p:txBody>
      </p:sp>
      <p:sp>
        <p:nvSpPr>
          <p:cNvPr name="TextBox 23" id="23"/>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DAGLpWD_SpE</dc:identifier>
  <dcterms:modified xsi:type="dcterms:W3CDTF">2011-08-01T06:04:30Z</dcterms:modified>
  <cp:revision>1</cp:revision>
  <dc:title>Business Analysis</dc:title>
</cp:coreProperties>
</file>